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 id="2147483916" r:id="rId2"/>
    <p:sldMasterId id="2147484185" r:id="rId3"/>
  </p:sldMasterIdLst>
  <p:notesMasterIdLst>
    <p:notesMasterId r:id="rId33"/>
  </p:notesMasterIdLst>
  <p:sldIdLst>
    <p:sldId id="261" r:id="rId4"/>
    <p:sldId id="312" r:id="rId5"/>
    <p:sldId id="290" r:id="rId6"/>
    <p:sldId id="330" r:id="rId7"/>
    <p:sldId id="305" r:id="rId8"/>
    <p:sldId id="316" r:id="rId9"/>
    <p:sldId id="279" r:id="rId10"/>
    <p:sldId id="317" r:id="rId11"/>
    <p:sldId id="307" r:id="rId12"/>
    <p:sldId id="313" r:id="rId13"/>
    <p:sldId id="294" r:id="rId14"/>
    <p:sldId id="327" r:id="rId15"/>
    <p:sldId id="314" r:id="rId16"/>
    <p:sldId id="315" r:id="rId17"/>
    <p:sldId id="300" r:id="rId18"/>
    <p:sldId id="318" r:id="rId19"/>
    <p:sldId id="319" r:id="rId20"/>
    <p:sldId id="320" r:id="rId21"/>
    <p:sldId id="322" r:id="rId22"/>
    <p:sldId id="324" r:id="rId23"/>
    <p:sldId id="323" r:id="rId24"/>
    <p:sldId id="325" r:id="rId25"/>
    <p:sldId id="326" r:id="rId26"/>
    <p:sldId id="284" r:id="rId27"/>
    <p:sldId id="329" r:id="rId28"/>
    <p:sldId id="285" r:id="rId29"/>
    <p:sldId id="309" r:id="rId30"/>
    <p:sldId id="328"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EFAAC-FAF6-4848-B98C-F9E1C5E434C3}" type="doc">
      <dgm:prSet loTypeId="urn:microsoft.com/office/officeart/2005/8/layout/process4" loCatId="process" qsTypeId="urn:microsoft.com/office/officeart/2005/8/quickstyle/simple1" qsCatId="simple" csTypeId="urn:microsoft.com/office/officeart/2005/8/colors/colorful1#1" csCatId="colorful" phldr="1"/>
      <dgm:spPr/>
      <dgm:t>
        <a:bodyPr/>
        <a:lstStyle/>
        <a:p>
          <a:endParaRPr lang="en-IN"/>
        </a:p>
      </dgm:t>
    </dgm:pt>
    <dgm:pt modelId="{77BAB3D5-0336-4E83-990D-569AED8D7548}">
      <dgm:prSet phldrT="[Text]" custT="1"/>
      <dgm:spPr>
        <a:xfrm rot="10800000">
          <a:off x="0" y="0"/>
          <a:ext cx="8707272" cy="1021080"/>
        </a:xfrm>
        <a:prstGeom prst="upArrowCallout">
          <a:avLst/>
        </a:prstGeom>
        <a:solidFill>
          <a:srgbClr val="009DD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Data cleansing</a:t>
          </a:r>
        </a:p>
      </dgm:t>
    </dgm:pt>
    <dgm:pt modelId="{104164F2-F942-4A8E-A552-A864D3ED4DDD}" type="parTrans" cxnId="{F48CEF5D-3A0B-40D4-8865-69D5D44C0533}">
      <dgm:prSet/>
      <dgm:spPr/>
      <dgm:t>
        <a:bodyPr/>
        <a:lstStyle/>
        <a:p>
          <a:endParaRPr lang="en-IN"/>
        </a:p>
      </dgm:t>
    </dgm:pt>
    <dgm:pt modelId="{74975C21-571F-4398-9DE6-4D76EA80E65F}" type="sibTrans" cxnId="{F48CEF5D-3A0B-40D4-8865-69D5D44C0533}">
      <dgm:prSet/>
      <dgm:spPr/>
      <dgm:t>
        <a:bodyPr/>
        <a:lstStyle/>
        <a:p>
          <a:endParaRPr lang="en-IN"/>
        </a:p>
      </dgm:t>
    </dgm:pt>
    <dgm:pt modelId="{18E75154-16F0-48B7-B919-442E8E0B0FFE}">
      <dgm:prSet phldrT="[Text]" custT="1"/>
      <dgm:spPr>
        <a:xfrm>
          <a:off x="0" y="361107"/>
          <a:ext cx="4353635" cy="305303"/>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Duplicate values removal</a:t>
          </a:r>
        </a:p>
      </dgm:t>
    </dgm:pt>
    <dgm:pt modelId="{2B3DD77F-E594-470A-AAB7-B1EA0A624F45}" type="parTrans" cxnId="{5C36C31E-3EB6-467F-9D1F-29F550C8A996}">
      <dgm:prSet/>
      <dgm:spPr/>
      <dgm:t>
        <a:bodyPr/>
        <a:lstStyle/>
        <a:p>
          <a:endParaRPr lang="en-IN"/>
        </a:p>
      </dgm:t>
    </dgm:pt>
    <dgm:pt modelId="{028DC7B1-EEC6-45D0-A5EE-BBE3AF710B2C}" type="sibTrans" cxnId="{5C36C31E-3EB6-467F-9D1F-29F550C8A996}">
      <dgm:prSet/>
      <dgm:spPr/>
      <dgm:t>
        <a:bodyPr/>
        <a:lstStyle/>
        <a:p>
          <a:endParaRPr lang="en-IN"/>
        </a:p>
      </dgm:t>
    </dgm:pt>
    <dgm:pt modelId="{95310250-8BA6-43EB-9269-8C38D8873587}">
      <dgm:prSet phldrT="[Text]" custT="1"/>
      <dgm:spPr>
        <a:xfrm>
          <a:off x="4353636" y="361107"/>
          <a:ext cx="4353635" cy="305303"/>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Missing values treatment</a:t>
          </a:r>
        </a:p>
      </dgm:t>
    </dgm:pt>
    <dgm:pt modelId="{BDB441C6-27FB-487F-98F6-07D8D3AC39CF}" type="parTrans" cxnId="{C72294D1-5D2A-4F73-AF6D-9429F9A4C380}">
      <dgm:prSet/>
      <dgm:spPr/>
      <dgm:t>
        <a:bodyPr/>
        <a:lstStyle/>
        <a:p>
          <a:endParaRPr lang="en-IN"/>
        </a:p>
      </dgm:t>
    </dgm:pt>
    <dgm:pt modelId="{36A0FFB0-E6A3-4CA2-85CC-EA17BEDEB52A}" type="sibTrans" cxnId="{C72294D1-5D2A-4F73-AF6D-9429F9A4C380}">
      <dgm:prSet/>
      <dgm:spPr/>
      <dgm:t>
        <a:bodyPr/>
        <a:lstStyle/>
        <a:p>
          <a:endParaRPr lang="en-IN"/>
        </a:p>
      </dgm:t>
    </dgm:pt>
    <dgm:pt modelId="{C578E365-6803-46DC-B8DB-2589025AE153}">
      <dgm:prSet phldrT="[Text]" custT="1"/>
      <dgm:spPr>
        <a:xfrm rot="10800000">
          <a:off x="0" y="1022846"/>
          <a:ext cx="8707272" cy="1021080"/>
        </a:xfrm>
        <a:prstGeom prst="upArrowCallout">
          <a:avLst/>
        </a:prstGeom>
        <a:solidFill>
          <a:srgbClr val="A5C24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EDA</a:t>
          </a:r>
        </a:p>
      </dgm:t>
    </dgm:pt>
    <dgm:pt modelId="{44F7F250-4FF8-4E96-93DD-DBC56EE00919}" type="parTrans" cxnId="{431E20C3-2F9B-44FE-A716-5D28812FD7E8}">
      <dgm:prSet/>
      <dgm:spPr/>
      <dgm:t>
        <a:bodyPr/>
        <a:lstStyle/>
        <a:p>
          <a:endParaRPr lang="en-IN"/>
        </a:p>
      </dgm:t>
    </dgm:pt>
    <dgm:pt modelId="{917893E8-759F-4B69-8B0C-9ABB8D3BC306}" type="sibTrans" cxnId="{431E20C3-2F9B-44FE-A716-5D28812FD7E8}">
      <dgm:prSet/>
      <dgm:spPr/>
      <dgm:t>
        <a:bodyPr/>
        <a:lstStyle/>
        <a:p>
          <a:endParaRPr lang="en-IN"/>
        </a:p>
      </dgm:t>
    </dgm:pt>
    <dgm:pt modelId="{42A88A4A-D042-4F3D-80CC-BBAAD3B4C49F}">
      <dgm:prSet phldrT="[Text]" custT="1"/>
      <dgm:spPr>
        <a:xfrm>
          <a:off x="4251" y="1372229"/>
          <a:ext cx="2899589" cy="305303"/>
        </a:xfrm>
        <a:prstGeom prst="rect">
          <a:avLst/>
        </a:prstGeom>
        <a:solidFill>
          <a:srgbClr val="0BD0D9">
            <a:tint val="40000"/>
            <a:alpha val="90000"/>
            <a:hueOff val="0"/>
            <a:satOff val="0"/>
            <a:lumOff val="0"/>
            <a:alphaOff val="0"/>
          </a:srgbClr>
        </a:solidFill>
        <a:ln w="25400" cap="flat" cmpd="sng" algn="ctr">
          <a:solidFill>
            <a:srgbClr val="0BD0D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Univariate Analysis</a:t>
          </a:r>
        </a:p>
      </dgm:t>
    </dgm:pt>
    <dgm:pt modelId="{3E731737-B020-482E-9655-149DBCBA457A}" type="parTrans" cxnId="{046FEAAC-CB84-4C81-BAE8-641470E586B7}">
      <dgm:prSet/>
      <dgm:spPr/>
      <dgm:t>
        <a:bodyPr/>
        <a:lstStyle/>
        <a:p>
          <a:endParaRPr lang="en-IN"/>
        </a:p>
      </dgm:t>
    </dgm:pt>
    <dgm:pt modelId="{0324AAAB-0FD7-456F-BFF3-AB5DE388F591}" type="sibTrans" cxnId="{046FEAAC-CB84-4C81-BAE8-641470E586B7}">
      <dgm:prSet/>
      <dgm:spPr/>
      <dgm:t>
        <a:bodyPr/>
        <a:lstStyle/>
        <a:p>
          <a:endParaRPr lang="en-IN"/>
        </a:p>
      </dgm:t>
    </dgm:pt>
    <dgm:pt modelId="{B1A882BA-D929-4766-A7CB-35BCF8EC58D8}">
      <dgm:prSet phldrT="[Text]" custT="1"/>
      <dgm:spPr>
        <a:xfrm rot="10800000">
          <a:off x="0" y="2024951"/>
          <a:ext cx="8707272" cy="1021080"/>
        </a:xfrm>
        <a:prstGeom prst="upArrowCallout">
          <a:avLst/>
        </a:prstGeom>
        <a:solidFill>
          <a:srgbClr val="7CCA6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Data pre processing</a:t>
          </a:r>
        </a:p>
      </dgm:t>
    </dgm:pt>
    <dgm:pt modelId="{C2C155BA-3904-4324-B703-2E87B6F59C09}" type="parTrans" cxnId="{71BAAB8D-9F40-4643-B8D2-1D3224689E09}">
      <dgm:prSet/>
      <dgm:spPr/>
      <dgm:t>
        <a:bodyPr/>
        <a:lstStyle/>
        <a:p>
          <a:endParaRPr lang="en-IN"/>
        </a:p>
      </dgm:t>
    </dgm:pt>
    <dgm:pt modelId="{60754B45-CBAF-442C-B970-DC4D4FBB1148}" type="sibTrans" cxnId="{71BAAB8D-9F40-4643-B8D2-1D3224689E09}">
      <dgm:prSet/>
      <dgm:spPr/>
      <dgm:t>
        <a:bodyPr/>
        <a:lstStyle/>
        <a:p>
          <a:endParaRPr lang="en-IN"/>
        </a:p>
      </dgm:t>
    </dgm:pt>
    <dgm:pt modelId="{CB97A634-F60E-437B-A725-30B783D9A506}">
      <dgm:prSet phldrT="[Text]" custT="1"/>
      <dgm:spPr>
        <a:xfrm>
          <a:off x="0" y="2383351"/>
          <a:ext cx="4353635" cy="305303"/>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Data type conversion</a:t>
          </a:r>
        </a:p>
      </dgm:t>
    </dgm:pt>
    <dgm:pt modelId="{348E22CB-BD6D-4AEB-8BC8-FEB6D555B167}" type="parTrans" cxnId="{47C0EA7F-4357-4EA7-8232-3EA69F477532}">
      <dgm:prSet/>
      <dgm:spPr/>
      <dgm:t>
        <a:bodyPr/>
        <a:lstStyle/>
        <a:p>
          <a:endParaRPr lang="en-IN"/>
        </a:p>
      </dgm:t>
    </dgm:pt>
    <dgm:pt modelId="{A7A12D97-FDE3-4F12-8200-B7ADC28F297D}" type="sibTrans" cxnId="{47C0EA7F-4357-4EA7-8232-3EA69F477532}">
      <dgm:prSet/>
      <dgm:spPr/>
      <dgm:t>
        <a:bodyPr/>
        <a:lstStyle/>
        <a:p>
          <a:endParaRPr lang="en-IN"/>
        </a:p>
      </dgm:t>
    </dgm:pt>
    <dgm:pt modelId="{4414D6A4-7FED-4EC5-A38B-89CA5FF283F5}">
      <dgm:prSet phldrT="[Text]" custT="1"/>
      <dgm:spPr>
        <a:xfrm>
          <a:off x="4353636" y="2383351"/>
          <a:ext cx="4353635" cy="305303"/>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Normalization</a:t>
          </a:r>
          <a:r>
            <a:rPr lang="en-IN" sz="1900" b="1" dirty="0">
              <a:solidFill>
                <a:sysClr val="windowText" lastClr="000000">
                  <a:hueOff val="0"/>
                  <a:satOff val="0"/>
                  <a:lumOff val="0"/>
                  <a:alphaOff val="0"/>
                </a:sysClr>
              </a:solidFill>
              <a:latin typeface="Constantia"/>
              <a:ea typeface="+mn-ea"/>
              <a:cs typeface="+mn-cs"/>
            </a:rPr>
            <a:t>/ </a:t>
          </a:r>
          <a:r>
            <a:rPr lang="en-IN" sz="2400" b="1" dirty="0">
              <a:solidFill>
                <a:sysClr val="windowText" lastClr="000000">
                  <a:hueOff val="0"/>
                  <a:satOff val="0"/>
                  <a:lumOff val="0"/>
                  <a:alphaOff val="0"/>
                </a:sysClr>
              </a:solidFill>
              <a:latin typeface="Centaur" pitchFamily="18" charset="0"/>
              <a:ea typeface="+mn-ea"/>
              <a:cs typeface="+mn-cs"/>
            </a:rPr>
            <a:t>Standardization</a:t>
          </a:r>
        </a:p>
      </dgm:t>
    </dgm:pt>
    <dgm:pt modelId="{4E47718C-660E-417F-AAA4-767172F8FB8B}" type="parTrans" cxnId="{6D56D4FB-4205-4325-9CAF-4AE403333AC3}">
      <dgm:prSet/>
      <dgm:spPr/>
      <dgm:t>
        <a:bodyPr/>
        <a:lstStyle/>
        <a:p>
          <a:endParaRPr lang="en-IN"/>
        </a:p>
      </dgm:t>
    </dgm:pt>
    <dgm:pt modelId="{41C7AF6D-1A5C-472B-8B58-3E282CA85C18}" type="sibTrans" cxnId="{6D56D4FB-4205-4325-9CAF-4AE403333AC3}">
      <dgm:prSet/>
      <dgm:spPr/>
      <dgm:t>
        <a:bodyPr/>
        <a:lstStyle/>
        <a:p>
          <a:endParaRPr lang="en-IN"/>
        </a:p>
      </dgm:t>
    </dgm:pt>
    <dgm:pt modelId="{14251759-1C8B-4872-B66E-B6605D96BC8E}">
      <dgm:prSet phldrT="[Text]" custT="1"/>
      <dgm:spPr>
        <a:xfrm>
          <a:off x="5803430" y="1372229"/>
          <a:ext cx="2899589" cy="305303"/>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Bivariate Analysis</a:t>
          </a:r>
        </a:p>
      </dgm:t>
    </dgm:pt>
    <dgm:pt modelId="{15C03F2A-02B1-4FFC-B7D7-20B90EB74407}" type="parTrans" cxnId="{34DA3EFD-7689-4999-97E0-F0E55AE8C589}">
      <dgm:prSet/>
      <dgm:spPr/>
      <dgm:t>
        <a:bodyPr/>
        <a:lstStyle/>
        <a:p>
          <a:endParaRPr lang="en-IN"/>
        </a:p>
      </dgm:t>
    </dgm:pt>
    <dgm:pt modelId="{B33D4A83-AB67-4358-B7B0-D3183A1DDEF8}" type="sibTrans" cxnId="{34DA3EFD-7689-4999-97E0-F0E55AE8C589}">
      <dgm:prSet/>
      <dgm:spPr/>
      <dgm:t>
        <a:bodyPr/>
        <a:lstStyle/>
        <a:p>
          <a:endParaRPr lang="en-IN"/>
        </a:p>
      </dgm:t>
    </dgm:pt>
    <dgm:pt modelId="{9E33C2AD-14C4-489D-A660-0A2D4BF108DC}">
      <dgm:prSet phldrT="[Text]" custT="1"/>
      <dgm:spPr>
        <a:xfrm rot="10800000">
          <a:off x="0" y="3036073"/>
          <a:ext cx="8707272" cy="1021080"/>
        </a:xfrm>
        <a:solidFill>
          <a:srgbClr val="10CF9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Model building</a:t>
          </a:r>
        </a:p>
      </dgm:t>
    </dgm:pt>
    <dgm:pt modelId="{7DFB62B2-5E15-44CC-A8C7-EFBC85383CFC}" type="parTrans" cxnId="{A6C4142B-FCDD-4482-A42D-544C92E7AD33}">
      <dgm:prSet/>
      <dgm:spPr/>
      <dgm:t>
        <a:bodyPr/>
        <a:lstStyle/>
        <a:p>
          <a:endParaRPr lang="en-IN"/>
        </a:p>
      </dgm:t>
    </dgm:pt>
    <dgm:pt modelId="{BA37B584-4278-4415-92C4-717F7320F443}" type="sibTrans" cxnId="{A6C4142B-FCDD-4482-A42D-544C92E7AD33}">
      <dgm:prSet/>
      <dgm:spPr/>
      <dgm:t>
        <a:bodyPr/>
        <a:lstStyle/>
        <a:p>
          <a:endParaRPr lang="en-IN"/>
        </a:p>
      </dgm:t>
    </dgm:pt>
    <dgm:pt modelId="{85287F54-9B40-41C8-B334-190F95A59911}">
      <dgm:prSet phldrT="[Text]" custT="1"/>
      <dgm:spPr>
        <a:xfrm>
          <a:off x="4353636" y="3394472"/>
          <a:ext cx="4353635"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b="1" i="0" dirty="0"/>
            <a:t>Decision Tree Classifier</a:t>
          </a:r>
          <a:endParaRPr lang="en-IN" sz="2400" b="1" dirty="0">
            <a:solidFill>
              <a:sysClr val="windowText" lastClr="000000">
                <a:hueOff val="0"/>
                <a:satOff val="0"/>
                <a:lumOff val="0"/>
                <a:alphaOff val="0"/>
              </a:sysClr>
            </a:solidFill>
            <a:latin typeface="Centaur" pitchFamily="18" charset="0"/>
            <a:ea typeface="+mn-ea"/>
            <a:cs typeface="+mn-cs"/>
          </a:endParaRPr>
        </a:p>
      </dgm:t>
    </dgm:pt>
    <dgm:pt modelId="{AFCFD2F5-90C5-46D5-AFD9-998C417A4BEA}" type="parTrans" cxnId="{0B1D0891-767B-483D-8118-97037BC239BE}">
      <dgm:prSet/>
      <dgm:spPr/>
      <dgm:t>
        <a:bodyPr/>
        <a:lstStyle/>
        <a:p>
          <a:endParaRPr lang="en-IN"/>
        </a:p>
      </dgm:t>
    </dgm:pt>
    <dgm:pt modelId="{97525737-FC69-429A-BAA7-E1FA987B9C11}" type="sibTrans" cxnId="{0B1D0891-767B-483D-8118-97037BC239BE}">
      <dgm:prSet/>
      <dgm:spPr/>
      <dgm:t>
        <a:bodyPr/>
        <a:lstStyle/>
        <a:p>
          <a:endParaRPr lang="en-IN"/>
        </a:p>
      </dgm:t>
    </dgm:pt>
    <dgm:pt modelId="{2DECB8D5-3789-4C6A-BE91-5304207F4C87}">
      <dgm:prSet phldrT="[Text]" custT="1"/>
      <dgm:spPr>
        <a:xfrm>
          <a:off x="4353636" y="3394472"/>
          <a:ext cx="4353635"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Random Forest classifier</a:t>
          </a:r>
        </a:p>
      </dgm:t>
    </dgm:pt>
    <dgm:pt modelId="{B0FCF2A7-EC46-4A0F-8289-9F6014445B29}" type="parTrans" cxnId="{A6E7420F-75DA-4C44-B9A5-6A7A6BF892A4}">
      <dgm:prSet/>
      <dgm:spPr/>
      <dgm:t>
        <a:bodyPr/>
        <a:lstStyle/>
        <a:p>
          <a:endParaRPr lang="en-IN"/>
        </a:p>
      </dgm:t>
    </dgm:pt>
    <dgm:pt modelId="{81574BC3-D031-4758-A541-D9FF7C106314}" type="sibTrans" cxnId="{A6E7420F-75DA-4C44-B9A5-6A7A6BF892A4}">
      <dgm:prSet/>
      <dgm:spPr/>
      <dgm:t>
        <a:bodyPr/>
        <a:lstStyle/>
        <a:p>
          <a:endParaRPr lang="en-IN"/>
        </a:p>
      </dgm:t>
    </dgm:pt>
    <dgm:pt modelId="{0AFFD315-6D53-4FEB-B830-C120883F21B8}">
      <dgm:prSet phldrT="[Text]" custT="1"/>
      <dgm:spPr>
        <a:xfrm>
          <a:off x="5803430" y="1372229"/>
          <a:ext cx="2899589"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a:solidFill>
                <a:sysClr val="windowText" lastClr="000000">
                  <a:hueOff val="0"/>
                  <a:satOff val="0"/>
                  <a:lumOff val="0"/>
                  <a:alphaOff val="0"/>
                </a:sysClr>
              </a:solidFill>
              <a:latin typeface="Centaur" pitchFamily="18" charset="0"/>
              <a:ea typeface="+mn-ea"/>
              <a:cs typeface="+mn-cs"/>
            </a:rPr>
            <a:t>Data </a:t>
          </a:r>
          <a:r>
            <a:rPr lang="en-IN" sz="2400" dirty="0">
              <a:solidFill>
                <a:sysClr val="windowText" lastClr="000000">
                  <a:hueOff val="0"/>
                  <a:satOff val="0"/>
                  <a:lumOff val="0"/>
                  <a:alphaOff val="0"/>
                </a:sysClr>
              </a:solidFill>
              <a:latin typeface="Centaur" pitchFamily="18" charset="0"/>
              <a:ea typeface="+mn-ea"/>
              <a:cs typeface="+mn-cs"/>
            </a:rPr>
            <a:t>visualisation</a:t>
          </a:r>
        </a:p>
      </dgm:t>
    </dgm:pt>
    <dgm:pt modelId="{F7CFC13A-C6DF-46B1-8020-09CD6ECBEF95}" type="parTrans" cxnId="{7A16ACEC-710A-46F6-B711-B19F8C0B299D}">
      <dgm:prSet/>
      <dgm:spPr/>
      <dgm:t>
        <a:bodyPr/>
        <a:lstStyle/>
        <a:p>
          <a:endParaRPr lang="en-IN"/>
        </a:p>
      </dgm:t>
    </dgm:pt>
    <dgm:pt modelId="{0B1C458A-F5EB-4688-A80C-4D0F78787A48}" type="sibTrans" cxnId="{7A16ACEC-710A-46F6-B711-B19F8C0B299D}">
      <dgm:prSet/>
      <dgm:spPr/>
      <dgm:t>
        <a:bodyPr/>
        <a:lstStyle/>
        <a:p>
          <a:endParaRPr lang="en-IN"/>
        </a:p>
      </dgm:t>
    </dgm:pt>
    <dgm:pt modelId="{CE5D6563-D10F-4884-897C-0BA0B6F68AA6}" type="pres">
      <dgm:prSet presAssocID="{AFCEFAAC-FAF6-4848-B98C-F9E1C5E434C3}" presName="Name0" presStyleCnt="0">
        <dgm:presLayoutVars>
          <dgm:dir/>
          <dgm:animLvl val="lvl"/>
          <dgm:resizeHandles val="exact"/>
        </dgm:presLayoutVars>
      </dgm:prSet>
      <dgm:spPr/>
    </dgm:pt>
    <dgm:pt modelId="{915C6D32-AD11-4176-872E-02AAAF9F40C8}" type="pres">
      <dgm:prSet presAssocID="{9E33C2AD-14C4-489D-A660-0A2D4BF108DC}" presName="boxAndChildren" presStyleCnt="0"/>
      <dgm:spPr/>
    </dgm:pt>
    <dgm:pt modelId="{503C9785-558C-4801-825D-BC03DC18FC0A}" type="pres">
      <dgm:prSet presAssocID="{9E33C2AD-14C4-489D-A660-0A2D4BF108DC}" presName="parentTextBox" presStyleLbl="node1" presStyleIdx="0" presStyleCnt="4"/>
      <dgm:spPr>
        <a:prstGeom prst="upArrowCallout">
          <a:avLst/>
        </a:prstGeom>
      </dgm:spPr>
    </dgm:pt>
    <dgm:pt modelId="{81000092-AD51-456F-BF02-A3645D034BF6}" type="pres">
      <dgm:prSet presAssocID="{9E33C2AD-14C4-489D-A660-0A2D4BF108DC}" presName="entireBox" presStyleLbl="node1" presStyleIdx="0" presStyleCnt="4"/>
      <dgm:spPr/>
    </dgm:pt>
    <dgm:pt modelId="{B49B1C28-2F15-4928-9214-90EC688649C2}" type="pres">
      <dgm:prSet presAssocID="{9E33C2AD-14C4-489D-A660-0A2D4BF108DC}" presName="descendantBox" presStyleCnt="0"/>
      <dgm:spPr/>
    </dgm:pt>
    <dgm:pt modelId="{7D9E9A21-5388-4C69-A4E9-C3E24AC53549}" type="pres">
      <dgm:prSet presAssocID="{85287F54-9B40-41C8-B334-190F95A59911}" presName="childTextBox" presStyleLbl="fgAccFollowNode1" presStyleIdx="0" presStyleCnt="9">
        <dgm:presLayoutVars>
          <dgm:bulletEnabled val="1"/>
        </dgm:presLayoutVars>
      </dgm:prSet>
      <dgm:spPr>
        <a:prstGeom prst="rect">
          <a:avLst/>
        </a:prstGeom>
      </dgm:spPr>
    </dgm:pt>
    <dgm:pt modelId="{CD1D9D33-31D5-499E-9CF8-805F9E20E661}" type="pres">
      <dgm:prSet presAssocID="{2DECB8D5-3789-4C6A-BE91-5304207F4C87}" presName="childTextBox" presStyleLbl="fgAccFollowNode1" presStyleIdx="1" presStyleCnt="9">
        <dgm:presLayoutVars>
          <dgm:bulletEnabled val="1"/>
        </dgm:presLayoutVars>
      </dgm:prSet>
      <dgm:spPr/>
    </dgm:pt>
    <dgm:pt modelId="{A26CABA5-C4F3-41F8-82B0-A3C22C9487B1}" type="pres">
      <dgm:prSet presAssocID="{60754B45-CBAF-442C-B970-DC4D4FBB1148}" presName="sp" presStyleCnt="0"/>
      <dgm:spPr/>
    </dgm:pt>
    <dgm:pt modelId="{8B9DDDD8-BEBB-40F0-A82A-FE2C551F02B3}" type="pres">
      <dgm:prSet presAssocID="{B1A882BA-D929-4766-A7CB-35BCF8EC58D8}" presName="arrowAndChildren" presStyleCnt="0"/>
      <dgm:spPr/>
    </dgm:pt>
    <dgm:pt modelId="{1C5B461D-6141-46BE-8C98-8CCA9C02AEE3}" type="pres">
      <dgm:prSet presAssocID="{B1A882BA-D929-4766-A7CB-35BCF8EC58D8}" presName="parentTextArrow" presStyleLbl="node1" presStyleIdx="0" presStyleCnt="4"/>
      <dgm:spPr/>
    </dgm:pt>
    <dgm:pt modelId="{DEA1416F-4145-47C5-9B63-DD58DC38C321}" type="pres">
      <dgm:prSet presAssocID="{B1A882BA-D929-4766-A7CB-35BCF8EC58D8}" presName="arrow" presStyleLbl="node1" presStyleIdx="1" presStyleCnt="4"/>
      <dgm:spPr/>
    </dgm:pt>
    <dgm:pt modelId="{BECE80AF-4AAE-4C5C-9AD9-5AE9B352347D}" type="pres">
      <dgm:prSet presAssocID="{B1A882BA-D929-4766-A7CB-35BCF8EC58D8}" presName="descendantArrow" presStyleCnt="0"/>
      <dgm:spPr/>
    </dgm:pt>
    <dgm:pt modelId="{764045CA-608E-46BB-A159-C7A434F96626}" type="pres">
      <dgm:prSet presAssocID="{CB97A634-F60E-437B-A725-30B783D9A506}" presName="childTextArrow" presStyleLbl="fgAccFollowNode1" presStyleIdx="2" presStyleCnt="9">
        <dgm:presLayoutVars>
          <dgm:bulletEnabled val="1"/>
        </dgm:presLayoutVars>
      </dgm:prSet>
      <dgm:spPr/>
    </dgm:pt>
    <dgm:pt modelId="{89DF701B-F9DB-4432-8A5A-C0BC0C0EE605}" type="pres">
      <dgm:prSet presAssocID="{4414D6A4-7FED-4EC5-A38B-89CA5FF283F5}" presName="childTextArrow" presStyleLbl="fgAccFollowNode1" presStyleIdx="3" presStyleCnt="9" custLinFactNeighborX="313">
        <dgm:presLayoutVars>
          <dgm:bulletEnabled val="1"/>
        </dgm:presLayoutVars>
      </dgm:prSet>
      <dgm:spPr/>
    </dgm:pt>
    <dgm:pt modelId="{F1155026-78E6-4393-9590-113A96B93C57}" type="pres">
      <dgm:prSet presAssocID="{917893E8-759F-4B69-8B0C-9ABB8D3BC306}" presName="sp" presStyleCnt="0"/>
      <dgm:spPr/>
    </dgm:pt>
    <dgm:pt modelId="{9B8B780C-BE49-4586-B662-085FEE07059C}" type="pres">
      <dgm:prSet presAssocID="{C578E365-6803-46DC-B8DB-2589025AE153}" presName="arrowAndChildren" presStyleCnt="0"/>
      <dgm:spPr/>
    </dgm:pt>
    <dgm:pt modelId="{F8B461C1-D70D-481D-B57C-572D9E6C8169}" type="pres">
      <dgm:prSet presAssocID="{C578E365-6803-46DC-B8DB-2589025AE153}" presName="parentTextArrow" presStyleLbl="node1" presStyleIdx="1" presStyleCnt="4"/>
      <dgm:spPr/>
    </dgm:pt>
    <dgm:pt modelId="{EEE4AD63-6FA5-4516-A478-10F5127C9C27}" type="pres">
      <dgm:prSet presAssocID="{C578E365-6803-46DC-B8DB-2589025AE153}" presName="arrow" presStyleLbl="node1" presStyleIdx="2" presStyleCnt="4" custLinFactNeighborX="117" custLinFactNeighborY="883"/>
      <dgm:spPr/>
    </dgm:pt>
    <dgm:pt modelId="{916A026F-ED5C-408A-B07B-DD2D90D67705}" type="pres">
      <dgm:prSet presAssocID="{C578E365-6803-46DC-B8DB-2589025AE153}" presName="descendantArrow" presStyleCnt="0"/>
      <dgm:spPr/>
    </dgm:pt>
    <dgm:pt modelId="{F379A34C-48BF-4E3F-825B-0AAC202176A5}" type="pres">
      <dgm:prSet presAssocID="{42A88A4A-D042-4F3D-80CC-BBAAD3B4C49F}" presName="childTextArrow" presStyleLbl="fgAccFollowNode1" presStyleIdx="4" presStyleCnt="9">
        <dgm:presLayoutVars>
          <dgm:bulletEnabled val="1"/>
        </dgm:presLayoutVars>
      </dgm:prSet>
      <dgm:spPr/>
    </dgm:pt>
    <dgm:pt modelId="{73D61FF9-19D9-4B03-8DD0-44F21CF5E7F0}" type="pres">
      <dgm:prSet presAssocID="{14251759-1C8B-4872-B66E-B6605D96BC8E}" presName="childTextArrow" presStyleLbl="fgAccFollowNode1" presStyleIdx="5" presStyleCnt="9">
        <dgm:presLayoutVars>
          <dgm:bulletEnabled val="1"/>
        </dgm:presLayoutVars>
      </dgm:prSet>
      <dgm:spPr/>
    </dgm:pt>
    <dgm:pt modelId="{1AAC8508-504B-4380-972E-70F29488E29A}" type="pres">
      <dgm:prSet presAssocID="{0AFFD315-6D53-4FEB-B830-C120883F21B8}" presName="childTextArrow" presStyleLbl="fgAccFollowNode1" presStyleIdx="6" presStyleCnt="9">
        <dgm:presLayoutVars>
          <dgm:bulletEnabled val="1"/>
        </dgm:presLayoutVars>
      </dgm:prSet>
      <dgm:spPr>
        <a:prstGeom prst="rect">
          <a:avLst/>
        </a:prstGeom>
      </dgm:spPr>
    </dgm:pt>
    <dgm:pt modelId="{3C0BEB39-C93F-4792-AB25-B1CE5775CC59}" type="pres">
      <dgm:prSet presAssocID="{74975C21-571F-4398-9DE6-4D76EA80E65F}" presName="sp" presStyleCnt="0"/>
      <dgm:spPr/>
    </dgm:pt>
    <dgm:pt modelId="{444C51B4-FF99-4FB8-8C41-70886B5F3FC0}" type="pres">
      <dgm:prSet presAssocID="{77BAB3D5-0336-4E83-990D-569AED8D7548}" presName="arrowAndChildren" presStyleCnt="0"/>
      <dgm:spPr/>
    </dgm:pt>
    <dgm:pt modelId="{84B8DA6F-753F-4567-B198-078C08555729}" type="pres">
      <dgm:prSet presAssocID="{77BAB3D5-0336-4E83-990D-569AED8D7548}" presName="parentTextArrow" presStyleLbl="node1" presStyleIdx="2" presStyleCnt="4"/>
      <dgm:spPr/>
    </dgm:pt>
    <dgm:pt modelId="{28CD7291-66C0-4191-9983-241F91CF8DE8}" type="pres">
      <dgm:prSet presAssocID="{77BAB3D5-0336-4E83-990D-569AED8D7548}" presName="arrow" presStyleLbl="node1" presStyleIdx="3" presStyleCnt="4" custLinFactNeighborX="1005" custLinFactNeighborY="-6466"/>
      <dgm:spPr/>
    </dgm:pt>
    <dgm:pt modelId="{8A080B18-6872-44A9-9E8A-8E6785FF2ECA}" type="pres">
      <dgm:prSet presAssocID="{77BAB3D5-0336-4E83-990D-569AED8D7548}" presName="descendantArrow" presStyleCnt="0"/>
      <dgm:spPr/>
    </dgm:pt>
    <dgm:pt modelId="{808D2197-3C44-4790-A24D-48BDE887CF3C}" type="pres">
      <dgm:prSet presAssocID="{18E75154-16F0-48B7-B919-442E8E0B0FFE}" presName="childTextArrow" presStyleLbl="fgAccFollowNode1" presStyleIdx="7" presStyleCnt="9">
        <dgm:presLayoutVars>
          <dgm:bulletEnabled val="1"/>
        </dgm:presLayoutVars>
      </dgm:prSet>
      <dgm:spPr/>
    </dgm:pt>
    <dgm:pt modelId="{941D9568-7AFF-4370-B74C-716EC60DCE60}" type="pres">
      <dgm:prSet presAssocID="{95310250-8BA6-43EB-9269-8C38D8873587}" presName="childTextArrow" presStyleLbl="fgAccFollowNode1" presStyleIdx="8" presStyleCnt="9" custLinFactNeighborY="-1398">
        <dgm:presLayoutVars>
          <dgm:bulletEnabled val="1"/>
        </dgm:presLayoutVars>
      </dgm:prSet>
      <dgm:spPr/>
    </dgm:pt>
  </dgm:ptLst>
  <dgm:cxnLst>
    <dgm:cxn modelId="{60D58E02-8DAB-461E-B1D1-38BD44074EE4}" type="presOf" srcId="{9E33C2AD-14C4-489D-A660-0A2D4BF108DC}" destId="{503C9785-558C-4801-825D-BC03DC18FC0A}" srcOrd="0" destOrd="0" presId="urn:microsoft.com/office/officeart/2005/8/layout/process4"/>
    <dgm:cxn modelId="{CEA71206-E139-47D0-A4D7-53DAE27098E9}" type="presOf" srcId="{77BAB3D5-0336-4E83-990D-569AED8D7548}" destId="{28CD7291-66C0-4191-9983-241F91CF8DE8}" srcOrd="1" destOrd="0" presId="urn:microsoft.com/office/officeart/2005/8/layout/process4"/>
    <dgm:cxn modelId="{D666C90C-B84E-4EBF-AA7D-D45FF0DDD46B}" type="presOf" srcId="{9E33C2AD-14C4-489D-A660-0A2D4BF108DC}" destId="{81000092-AD51-456F-BF02-A3645D034BF6}" srcOrd="1" destOrd="0" presId="urn:microsoft.com/office/officeart/2005/8/layout/process4"/>
    <dgm:cxn modelId="{A6E7420F-75DA-4C44-B9A5-6A7A6BF892A4}" srcId="{9E33C2AD-14C4-489D-A660-0A2D4BF108DC}" destId="{2DECB8D5-3789-4C6A-BE91-5304207F4C87}" srcOrd="1" destOrd="0" parTransId="{B0FCF2A7-EC46-4A0F-8289-9F6014445B29}" sibTransId="{81574BC3-D031-4758-A541-D9FF7C106314}"/>
    <dgm:cxn modelId="{206B8311-C89C-4513-A6FD-D530E17808FB}" type="presOf" srcId="{95310250-8BA6-43EB-9269-8C38D8873587}" destId="{941D9568-7AFF-4370-B74C-716EC60DCE60}" srcOrd="0" destOrd="0" presId="urn:microsoft.com/office/officeart/2005/8/layout/process4"/>
    <dgm:cxn modelId="{3F428117-803E-4617-9DF1-430E69C753F8}" type="presOf" srcId="{14251759-1C8B-4872-B66E-B6605D96BC8E}" destId="{73D61FF9-19D9-4B03-8DD0-44F21CF5E7F0}" srcOrd="0" destOrd="0" presId="urn:microsoft.com/office/officeart/2005/8/layout/process4"/>
    <dgm:cxn modelId="{C4D5271C-F0BB-4FE4-8E88-E9D29993ECE2}" type="presOf" srcId="{0AFFD315-6D53-4FEB-B830-C120883F21B8}" destId="{1AAC8508-504B-4380-972E-70F29488E29A}" srcOrd="0" destOrd="0" presId="urn:microsoft.com/office/officeart/2005/8/layout/process4"/>
    <dgm:cxn modelId="{5C36C31E-3EB6-467F-9D1F-29F550C8A996}" srcId="{77BAB3D5-0336-4E83-990D-569AED8D7548}" destId="{18E75154-16F0-48B7-B919-442E8E0B0FFE}" srcOrd="0" destOrd="0" parTransId="{2B3DD77F-E594-470A-AAB7-B1EA0A624F45}" sibTransId="{028DC7B1-EEC6-45D0-A5EE-BBE3AF710B2C}"/>
    <dgm:cxn modelId="{86F65929-5571-4B78-BFBF-50BC77EA7FF5}" type="presOf" srcId="{C578E365-6803-46DC-B8DB-2589025AE153}" destId="{F8B461C1-D70D-481D-B57C-572D9E6C8169}" srcOrd="0" destOrd="0" presId="urn:microsoft.com/office/officeart/2005/8/layout/process4"/>
    <dgm:cxn modelId="{A6C4142B-FCDD-4482-A42D-544C92E7AD33}" srcId="{AFCEFAAC-FAF6-4848-B98C-F9E1C5E434C3}" destId="{9E33C2AD-14C4-489D-A660-0A2D4BF108DC}" srcOrd="3" destOrd="0" parTransId="{7DFB62B2-5E15-44CC-A8C7-EFBC85383CFC}" sibTransId="{BA37B584-4278-4415-92C4-717F7320F443}"/>
    <dgm:cxn modelId="{5F943231-DA67-45AB-BBB8-D381A7673853}" type="presOf" srcId="{4414D6A4-7FED-4EC5-A38B-89CA5FF283F5}" destId="{89DF701B-F9DB-4432-8A5A-C0BC0C0EE605}" srcOrd="0" destOrd="0" presId="urn:microsoft.com/office/officeart/2005/8/layout/process4"/>
    <dgm:cxn modelId="{393B603D-4C60-4F15-9BD0-8FED1369BDA1}" type="presOf" srcId="{85287F54-9B40-41C8-B334-190F95A59911}" destId="{7D9E9A21-5388-4C69-A4E9-C3E24AC53549}" srcOrd="0" destOrd="0" presId="urn:microsoft.com/office/officeart/2005/8/layout/process4"/>
    <dgm:cxn modelId="{F48CEF5D-3A0B-40D4-8865-69D5D44C0533}" srcId="{AFCEFAAC-FAF6-4848-B98C-F9E1C5E434C3}" destId="{77BAB3D5-0336-4E83-990D-569AED8D7548}" srcOrd="0" destOrd="0" parTransId="{104164F2-F942-4A8E-A552-A864D3ED4DDD}" sibTransId="{74975C21-571F-4398-9DE6-4D76EA80E65F}"/>
    <dgm:cxn modelId="{B6268B5E-C0E7-4532-8D47-786620618A91}" type="presOf" srcId="{77BAB3D5-0336-4E83-990D-569AED8D7548}" destId="{84B8DA6F-753F-4567-B198-078C08555729}" srcOrd="0" destOrd="0" presId="urn:microsoft.com/office/officeart/2005/8/layout/process4"/>
    <dgm:cxn modelId="{0538545F-0C5F-439A-AEE5-3531BF29293A}" type="presOf" srcId="{B1A882BA-D929-4766-A7CB-35BCF8EC58D8}" destId="{1C5B461D-6141-46BE-8C98-8CCA9C02AEE3}" srcOrd="0" destOrd="0" presId="urn:microsoft.com/office/officeart/2005/8/layout/process4"/>
    <dgm:cxn modelId="{8508FE42-070F-42CD-8D64-0B54090C14CD}" type="presOf" srcId="{C578E365-6803-46DC-B8DB-2589025AE153}" destId="{EEE4AD63-6FA5-4516-A478-10F5127C9C27}" srcOrd="1" destOrd="0" presId="urn:microsoft.com/office/officeart/2005/8/layout/process4"/>
    <dgm:cxn modelId="{39624B75-3E84-43C4-B918-96F3066C1D34}" type="presOf" srcId="{42A88A4A-D042-4F3D-80CC-BBAAD3B4C49F}" destId="{F379A34C-48BF-4E3F-825B-0AAC202176A5}" srcOrd="0" destOrd="0" presId="urn:microsoft.com/office/officeart/2005/8/layout/process4"/>
    <dgm:cxn modelId="{47C0EA7F-4357-4EA7-8232-3EA69F477532}" srcId="{B1A882BA-D929-4766-A7CB-35BCF8EC58D8}" destId="{CB97A634-F60E-437B-A725-30B783D9A506}" srcOrd="0" destOrd="0" parTransId="{348E22CB-BD6D-4AEB-8BC8-FEB6D555B167}" sibTransId="{A7A12D97-FDE3-4F12-8200-B7ADC28F297D}"/>
    <dgm:cxn modelId="{71BAAB8D-9F40-4643-B8D2-1D3224689E09}" srcId="{AFCEFAAC-FAF6-4848-B98C-F9E1C5E434C3}" destId="{B1A882BA-D929-4766-A7CB-35BCF8EC58D8}" srcOrd="2" destOrd="0" parTransId="{C2C155BA-3904-4324-B703-2E87B6F59C09}" sibTransId="{60754B45-CBAF-442C-B970-DC4D4FBB1148}"/>
    <dgm:cxn modelId="{0B1D0891-767B-483D-8118-97037BC239BE}" srcId="{9E33C2AD-14C4-489D-A660-0A2D4BF108DC}" destId="{85287F54-9B40-41C8-B334-190F95A59911}" srcOrd="0" destOrd="0" parTransId="{AFCFD2F5-90C5-46D5-AFD9-998C417A4BEA}" sibTransId="{97525737-FC69-429A-BAA7-E1FA987B9C11}"/>
    <dgm:cxn modelId="{046FEAAC-CB84-4C81-BAE8-641470E586B7}" srcId="{C578E365-6803-46DC-B8DB-2589025AE153}" destId="{42A88A4A-D042-4F3D-80CC-BBAAD3B4C49F}" srcOrd="0" destOrd="0" parTransId="{3E731737-B020-482E-9655-149DBCBA457A}" sibTransId="{0324AAAB-0FD7-456F-BFF3-AB5DE388F591}"/>
    <dgm:cxn modelId="{6E8969AF-AA62-4EBD-8744-C57812976E61}" type="presOf" srcId="{2DECB8D5-3789-4C6A-BE91-5304207F4C87}" destId="{CD1D9D33-31D5-499E-9CF8-805F9E20E661}" srcOrd="0" destOrd="0" presId="urn:microsoft.com/office/officeart/2005/8/layout/process4"/>
    <dgm:cxn modelId="{431E20C3-2F9B-44FE-A716-5D28812FD7E8}" srcId="{AFCEFAAC-FAF6-4848-B98C-F9E1C5E434C3}" destId="{C578E365-6803-46DC-B8DB-2589025AE153}" srcOrd="1" destOrd="0" parTransId="{44F7F250-4FF8-4E96-93DD-DBC56EE00919}" sibTransId="{917893E8-759F-4B69-8B0C-9ABB8D3BC306}"/>
    <dgm:cxn modelId="{DCB8D2CC-519B-4338-AD6B-480654470879}" type="presOf" srcId="{18E75154-16F0-48B7-B919-442E8E0B0FFE}" destId="{808D2197-3C44-4790-A24D-48BDE887CF3C}" srcOrd="0" destOrd="0" presId="urn:microsoft.com/office/officeart/2005/8/layout/process4"/>
    <dgm:cxn modelId="{C72294D1-5D2A-4F73-AF6D-9429F9A4C380}" srcId="{77BAB3D5-0336-4E83-990D-569AED8D7548}" destId="{95310250-8BA6-43EB-9269-8C38D8873587}" srcOrd="1" destOrd="0" parTransId="{BDB441C6-27FB-487F-98F6-07D8D3AC39CF}" sibTransId="{36A0FFB0-E6A3-4CA2-85CC-EA17BEDEB52A}"/>
    <dgm:cxn modelId="{13980ADF-7FF2-4728-A99A-F05F32FF9C9C}" type="presOf" srcId="{CB97A634-F60E-437B-A725-30B783D9A506}" destId="{764045CA-608E-46BB-A159-C7A434F96626}" srcOrd="0" destOrd="0" presId="urn:microsoft.com/office/officeart/2005/8/layout/process4"/>
    <dgm:cxn modelId="{DD9C6FE7-59F1-4A07-AF32-59AC7BDF28D6}" type="presOf" srcId="{B1A882BA-D929-4766-A7CB-35BCF8EC58D8}" destId="{DEA1416F-4145-47C5-9B63-DD58DC38C321}" srcOrd="1" destOrd="0" presId="urn:microsoft.com/office/officeart/2005/8/layout/process4"/>
    <dgm:cxn modelId="{7A16ACEC-710A-46F6-B711-B19F8C0B299D}" srcId="{C578E365-6803-46DC-B8DB-2589025AE153}" destId="{0AFFD315-6D53-4FEB-B830-C120883F21B8}" srcOrd="2" destOrd="0" parTransId="{F7CFC13A-C6DF-46B1-8020-09CD6ECBEF95}" sibTransId="{0B1C458A-F5EB-4688-A80C-4D0F78787A48}"/>
    <dgm:cxn modelId="{2F1BA9F9-182C-4943-81E7-3D675FD6FFA6}" type="presOf" srcId="{AFCEFAAC-FAF6-4848-B98C-F9E1C5E434C3}" destId="{CE5D6563-D10F-4884-897C-0BA0B6F68AA6}" srcOrd="0" destOrd="0" presId="urn:microsoft.com/office/officeart/2005/8/layout/process4"/>
    <dgm:cxn modelId="{6D56D4FB-4205-4325-9CAF-4AE403333AC3}" srcId="{B1A882BA-D929-4766-A7CB-35BCF8EC58D8}" destId="{4414D6A4-7FED-4EC5-A38B-89CA5FF283F5}" srcOrd="1" destOrd="0" parTransId="{4E47718C-660E-417F-AAA4-767172F8FB8B}" sibTransId="{41C7AF6D-1A5C-472B-8B58-3E282CA85C18}"/>
    <dgm:cxn modelId="{34DA3EFD-7689-4999-97E0-F0E55AE8C589}" srcId="{C578E365-6803-46DC-B8DB-2589025AE153}" destId="{14251759-1C8B-4872-B66E-B6605D96BC8E}" srcOrd="1" destOrd="0" parTransId="{15C03F2A-02B1-4FFC-B7D7-20B90EB74407}" sibTransId="{B33D4A83-AB67-4358-B7B0-D3183A1DDEF8}"/>
    <dgm:cxn modelId="{6448E00E-E541-4B08-8DE2-A2D94CB4DB2C}" type="presParOf" srcId="{CE5D6563-D10F-4884-897C-0BA0B6F68AA6}" destId="{915C6D32-AD11-4176-872E-02AAAF9F40C8}" srcOrd="0" destOrd="0" presId="urn:microsoft.com/office/officeart/2005/8/layout/process4"/>
    <dgm:cxn modelId="{E8DB8116-925F-45D1-9B0F-EFC7179C4DA9}" type="presParOf" srcId="{915C6D32-AD11-4176-872E-02AAAF9F40C8}" destId="{503C9785-558C-4801-825D-BC03DC18FC0A}" srcOrd="0" destOrd="0" presId="urn:microsoft.com/office/officeart/2005/8/layout/process4"/>
    <dgm:cxn modelId="{1011FBB2-3279-4165-B400-239C19B77E88}" type="presParOf" srcId="{915C6D32-AD11-4176-872E-02AAAF9F40C8}" destId="{81000092-AD51-456F-BF02-A3645D034BF6}" srcOrd="1" destOrd="0" presId="urn:microsoft.com/office/officeart/2005/8/layout/process4"/>
    <dgm:cxn modelId="{B88648B6-EE32-4DEA-939A-8A17FEE9C290}" type="presParOf" srcId="{915C6D32-AD11-4176-872E-02AAAF9F40C8}" destId="{B49B1C28-2F15-4928-9214-90EC688649C2}" srcOrd="2" destOrd="0" presId="urn:microsoft.com/office/officeart/2005/8/layout/process4"/>
    <dgm:cxn modelId="{1F36D43F-323E-480F-B7EE-782460BACFED}" type="presParOf" srcId="{B49B1C28-2F15-4928-9214-90EC688649C2}" destId="{7D9E9A21-5388-4C69-A4E9-C3E24AC53549}" srcOrd="0" destOrd="0" presId="urn:microsoft.com/office/officeart/2005/8/layout/process4"/>
    <dgm:cxn modelId="{1A017CDB-5A68-4EA5-BCD7-DB1D53ACB6EE}" type="presParOf" srcId="{B49B1C28-2F15-4928-9214-90EC688649C2}" destId="{CD1D9D33-31D5-499E-9CF8-805F9E20E661}" srcOrd="1" destOrd="0" presId="urn:microsoft.com/office/officeart/2005/8/layout/process4"/>
    <dgm:cxn modelId="{063F87E9-B215-4272-BB35-0125EF3E4239}" type="presParOf" srcId="{CE5D6563-D10F-4884-897C-0BA0B6F68AA6}" destId="{A26CABA5-C4F3-41F8-82B0-A3C22C9487B1}" srcOrd="1" destOrd="0" presId="urn:microsoft.com/office/officeart/2005/8/layout/process4"/>
    <dgm:cxn modelId="{B551875E-76BF-40BA-A871-57D097CAB2E1}" type="presParOf" srcId="{CE5D6563-D10F-4884-897C-0BA0B6F68AA6}" destId="{8B9DDDD8-BEBB-40F0-A82A-FE2C551F02B3}" srcOrd="2" destOrd="0" presId="urn:microsoft.com/office/officeart/2005/8/layout/process4"/>
    <dgm:cxn modelId="{9630F1A7-0F20-4FAE-B9F4-76C6E549A553}" type="presParOf" srcId="{8B9DDDD8-BEBB-40F0-A82A-FE2C551F02B3}" destId="{1C5B461D-6141-46BE-8C98-8CCA9C02AEE3}" srcOrd="0" destOrd="0" presId="urn:microsoft.com/office/officeart/2005/8/layout/process4"/>
    <dgm:cxn modelId="{77505628-E447-4FB5-BD13-FC7DD0EF4BAC}" type="presParOf" srcId="{8B9DDDD8-BEBB-40F0-A82A-FE2C551F02B3}" destId="{DEA1416F-4145-47C5-9B63-DD58DC38C321}" srcOrd="1" destOrd="0" presId="urn:microsoft.com/office/officeart/2005/8/layout/process4"/>
    <dgm:cxn modelId="{C09DD431-C17A-48FA-9D27-AA632DFE7687}" type="presParOf" srcId="{8B9DDDD8-BEBB-40F0-A82A-FE2C551F02B3}" destId="{BECE80AF-4AAE-4C5C-9AD9-5AE9B352347D}" srcOrd="2" destOrd="0" presId="urn:microsoft.com/office/officeart/2005/8/layout/process4"/>
    <dgm:cxn modelId="{55E01503-DDF7-4D35-9B05-9730756C60F0}" type="presParOf" srcId="{BECE80AF-4AAE-4C5C-9AD9-5AE9B352347D}" destId="{764045CA-608E-46BB-A159-C7A434F96626}" srcOrd="0" destOrd="0" presId="urn:microsoft.com/office/officeart/2005/8/layout/process4"/>
    <dgm:cxn modelId="{5FAC2A3B-2326-45C4-B9E9-6DF896B51D10}" type="presParOf" srcId="{BECE80AF-4AAE-4C5C-9AD9-5AE9B352347D}" destId="{89DF701B-F9DB-4432-8A5A-C0BC0C0EE605}" srcOrd="1" destOrd="0" presId="urn:microsoft.com/office/officeart/2005/8/layout/process4"/>
    <dgm:cxn modelId="{AEA716EE-EEFF-428C-9575-EEAEDEF327EF}" type="presParOf" srcId="{CE5D6563-D10F-4884-897C-0BA0B6F68AA6}" destId="{F1155026-78E6-4393-9590-113A96B93C57}" srcOrd="3" destOrd="0" presId="urn:microsoft.com/office/officeart/2005/8/layout/process4"/>
    <dgm:cxn modelId="{A1CAEB71-A999-4D11-A482-3F0FFF34D598}" type="presParOf" srcId="{CE5D6563-D10F-4884-897C-0BA0B6F68AA6}" destId="{9B8B780C-BE49-4586-B662-085FEE07059C}" srcOrd="4" destOrd="0" presId="urn:microsoft.com/office/officeart/2005/8/layout/process4"/>
    <dgm:cxn modelId="{119A5868-CA13-400F-AAD6-2692E5B29BB1}" type="presParOf" srcId="{9B8B780C-BE49-4586-B662-085FEE07059C}" destId="{F8B461C1-D70D-481D-B57C-572D9E6C8169}" srcOrd="0" destOrd="0" presId="urn:microsoft.com/office/officeart/2005/8/layout/process4"/>
    <dgm:cxn modelId="{669A7AE6-E33B-4587-9EA5-B69A03DB16FB}" type="presParOf" srcId="{9B8B780C-BE49-4586-B662-085FEE07059C}" destId="{EEE4AD63-6FA5-4516-A478-10F5127C9C27}" srcOrd="1" destOrd="0" presId="urn:microsoft.com/office/officeart/2005/8/layout/process4"/>
    <dgm:cxn modelId="{8C53AE3A-D92C-44DA-82ED-A594ED4C02AD}" type="presParOf" srcId="{9B8B780C-BE49-4586-B662-085FEE07059C}" destId="{916A026F-ED5C-408A-B07B-DD2D90D67705}" srcOrd="2" destOrd="0" presId="urn:microsoft.com/office/officeart/2005/8/layout/process4"/>
    <dgm:cxn modelId="{A2118B6D-E691-431D-894E-1087DE3984B1}" type="presParOf" srcId="{916A026F-ED5C-408A-B07B-DD2D90D67705}" destId="{F379A34C-48BF-4E3F-825B-0AAC202176A5}" srcOrd="0" destOrd="0" presId="urn:microsoft.com/office/officeart/2005/8/layout/process4"/>
    <dgm:cxn modelId="{A7765048-D812-406B-AD23-8A7197932D3B}" type="presParOf" srcId="{916A026F-ED5C-408A-B07B-DD2D90D67705}" destId="{73D61FF9-19D9-4B03-8DD0-44F21CF5E7F0}" srcOrd="1" destOrd="0" presId="urn:microsoft.com/office/officeart/2005/8/layout/process4"/>
    <dgm:cxn modelId="{2424DEC1-E80C-4A0E-92CB-CE8DF5DE0036}" type="presParOf" srcId="{916A026F-ED5C-408A-B07B-DD2D90D67705}" destId="{1AAC8508-504B-4380-972E-70F29488E29A}" srcOrd="2" destOrd="0" presId="urn:microsoft.com/office/officeart/2005/8/layout/process4"/>
    <dgm:cxn modelId="{D446A1F3-C2FE-49D1-BFC9-4DD1F306E6E4}" type="presParOf" srcId="{CE5D6563-D10F-4884-897C-0BA0B6F68AA6}" destId="{3C0BEB39-C93F-4792-AB25-B1CE5775CC59}" srcOrd="5" destOrd="0" presId="urn:microsoft.com/office/officeart/2005/8/layout/process4"/>
    <dgm:cxn modelId="{CC85CC24-CB1E-4762-ACE1-EDD3E9B9F3DC}" type="presParOf" srcId="{CE5D6563-D10F-4884-897C-0BA0B6F68AA6}" destId="{444C51B4-FF99-4FB8-8C41-70886B5F3FC0}" srcOrd="6" destOrd="0" presId="urn:microsoft.com/office/officeart/2005/8/layout/process4"/>
    <dgm:cxn modelId="{07C798FA-6E3B-47B0-8AEF-678B05B65682}" type="presParOf" srcId="{444C51B4-FF99-4FB8-8C41-70886B5F3FC0}" destId="{84B8DA6F-753F-4567-B198-078C08555729}" srcOrd="0" destOrd="0" presId="urn:microsoft.com/office/officeart/2005/8/layout/process4"/>
    <dgm:cxn modelId="{A5AC585E-F9FC-43AB-8B2C-94E8F35A647B}" type="presParOf" srcId="{444C51B4-FF99-4FB8-8C41-70886B5F3FC0}" destId="{28CD7291-66C0-4191-9983-241F91CF8DE8}" srcOrd="1" destOrd="0" presId="urn:microsoft.com/office/officeart/2005/8/layout/process4"/>
    <dgm:cxn modelId="{2DD4BCA4-E2A9-4F61-B9CA-794AD9CAF0CF}" type="presParOf" srcId="{444C51B4-FF99-4FB8-8C41-70886B5F3FC0}" destId="{8A080B18-6872-44A9-9E8A-8E6785FF2ECA}" srcOrd="2" destOrd="0" presId="urn:microsoft.com/office/officeart/2005/8/layout/process4"/>
    <dgm:cxn modelId="{28918D26-44C3-40F7-8ED0-AEB9F961787D}" type="presParOf" srcId="{8A080B18-6872-44A9-9E8A-8E6785FF2ECA}" destId="{808D2197-3C44-4790-A24D-48BDE887CF3C}" srcOrd="0" destOrd="0" presId="urn:microsoft.com/office/officeart/2005/8/layout/process4"/>
    <dgm:cxn modelId="{801CE945-B8FC-4EAE-8D0A-9626C0931FEC}" type="presParOf" srcId="{8A080B18-6872-44A9-9E8A-8E6785FF2ECA}" destId="{941D9568-7AFF-4370-B74C-716EC60DCE60}"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00092-AD51-456F-BF02-A3645D034BF6}">
      <dsp:nvSpPr>
        <dsp:cNvPr id="0" name=""/>
        <dsp:cNvSpPr/>
      </dsp:nvSpPr>
      <dsp:spPr>
        <a:xfrm>
          <a:off x="0" y="3307888"/>
          <a:ext cx="8707272" cy="723685"/>
        </a:xfrm>
        <a:prstGeom prst="rect">
          <a:avLst/>
        </a:prstGeom>
        <a:solidFill>
          <a:srgbClr val="10CF9B">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Model building</a:t>
          </a:r>
        </a:p>
      </dsp:txBody>
      <dsp:txXfrm>
        <a:off x="0" y="3444754"/>
        <a:ext cx="8707272" cy="253924"/>
      </dsp:txXfrm>
    </dsp:sp>
    <dsp:sp modelId="{7D9E9A21-5388-4C69-A4E9-C3E24AC53549}">
      <dsp:nvSpPr>
        <dsp:cNvPr id="0" name=""/>
        <dsp:cNvSpPr/>
      </dsp:nvSpPr>
      <dsp:spPr>
        <a:xfrm>
          <a:off x="0" y="3684205"/>
          <a:ext cx="4353635" cy="3328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i="0" kern="1200" dirty="0"/>
            <a:t>Decision Tree Classifier</a:t>
          </a:r>
          <a:endParaRPr lang="en-IN" sz="2400" b="1" kern="1200" dirty="0">
            <a:solidFill>
              <a:sysClr val="windowText" lastClr="000000">
                <a:hueOff val="0"/>
                <a:satOff val="0"/>
                <a:lumOff val="0"/>
                <a:alphaOff val="0"/>
              </a:sysClr>
            </a:solidFill>
            <a:latin typeface="Centaur" pitchFamily="18" charset="0"/>
            <a:ea typeface="+mn-ea"/>
            <a:cs typeface="+mn-cs"/>
          </a:endParaRPr>
        </a:p>
      </dsp:txBody>
      <dsp:txXfrm>
        <a:off x="0" y="3684205"/>
        <a:ext cx="4353635" cy="332895"/>
      </dsp:txXfrm>
    </dsp:sp>
    <dsp:sp modelId="{CD1D9D33-31D5-499E-9CF8-805F9E20E661}">
      <dsp:nvSpPr>
        <dsp:cNvPr id="0" name=""/>
        <dsp:cNvSpPr/>
      </dsp:nvSpPr>
      <dsp:spPr>
        <a:xfrm>
          <a:off x="4353636" y="3684205"/>
          <a:ext cx="4353635" cy="3328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Random Forest classifier</a:t>
          </a:r>
        </a:p>
      </dsp:txBody>
      <dsp:txXfrm>
        <a:off x="4353636" y="3684205"/>
        <a:ext cx="4353635" cy="332895"/>
      </dsp:txXfrm>
    </dsp:sp>
    <dsp:sp modelId="{DEA1416F-4145-47C5-9B63-DD58DC38C321}">
      <dsp:nvSpPr>
        <dsp:cNvPr id="0" name=""/>
        <dsp:cNvSpPr/>
      </dsp:nvSpPr>
      <dsp:spPr>
        <a:xfrm rot="10800000">
          <a:off x="0" y="2205716"/>
          <a:ext cx="8707272" cy="1113027"/>
        </a:xfrm>
        <a:prstGeom prst="upArrowCallout">
          <a:avLst/>
        </a:prstGeom>
        <a:solidFill>
          <a:srgbClr val="7CCA6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Data pre processing</a:t>
          </a:r>
        </a:p>
      </dsp:txBody>
      <dsp:txXfrm rot="-10800000">
        <a:off x="0" y="2342541"/>
        <a:ext cx="8707272" cy="253847"/>
      </dsp:txXfrm>
    </dsp:sp>
    <dsp:sp modelId="{764045CA-608E-46BB-A159-C7A434F96626}">
      <dsp:nvSpPr>
        <dsp:cNvPr id="0" name=""/>
        <dsp:cNvSpPr/>
      </dsp:nvSpPr>
      <dsp:spPr>
        <a:xfrm>
          <a:off x="0" y="2596388"/>
          <a:ext cx="4353635" cy="332795"/>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Data type conversion</a:t>
          </a:r>
        </a:p>
      </dsp:txBody>
      <dsp:txXfrm>
        <a:off x="0" y="2596388"/>
        <a:ext cx="4353635" cy="332795"/>
      </dsp:txXfrm>
    </dsp:sp>
    <dsp:sp modelId="{89DF701B-F9DB-4432-8A5A-C0BC0C0EE605}">
      <dsp:nvSpPr>
        <dsp:cNvPr id="0" name=""/>
        <dsp:cNvSpPr/>
      </dsp:nvSpPr>
      <dsp:spPr>
        <a:xfrm>
          <a:off x="4353636" y="2596388"/>
          <a:ext cx="4353635" cy="332795"/>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Normalization</a:t>
          </a:r>
          <a:r>
            <a:rPr lang="en-IN" sz="1900" b="1" kern="1200" dirty="0">
              <a:solidFill>
                <a:sysClr val="windowText" lastClr="000000">
                  <a:hueOff val="0"/>
                  <a:satOff val="0"/>
                  <a:lumOff val="0"/>
                  <a:alphaOff val="0"/>
                </a:sysClr>
              </a:solidFill>
              <a:latin typeface="Constantia"/>
              <a:ea typeface="+mn-ea"/>
              <a:cs typeface="+mn-cs"/>
            </a:rPr>
            <a:t>/ </a:t>
          </a:r>
          <a:r>
            <a:rPr lang="en-IN" sz="2400" b="1" kern="1200" dirty="0">
              <a:solidFill>
                <a:sysClr val="windowText" lastClr="000000">
                  <a:hueOff val="0"/>
                  <a:satOff val="0"/>
                  <a:lumOff val="0"/>
                  <a:alphaOff val="0"/>
                </a:sysClr>
              </a:solidFill>
              <a:latin typeface="Centaur" pitchFamily="18" charset="0"/>
              <a:ea typeface="+mn-ea"/>
              <a:cs typeface="+mn-cs"/>
            </a:rPr>
            <a:t>Standardization</a:t>
          </a:r>
        </a:p>
      </dsp:txBody>
      <dsp:txXfrm>
        <a:off x="4353636" y="2596388"/>
        <a:ext cx="4353635" cy="332795"/>
      </dsp:txXfrm>
    </dsp:sp>
    <dsp:sp modelId="{EEE4AD63-6FA5-4516-A478-10F5127C9C27}">
      <dsp:nvSpPr>
        <dsp:cNvPr id="0" name=""/>
        <dsp:cNvSpPr/>
      </dsp:nvSpPr>
      <dsp:spPr>
        <a:xfrm rot="10800000">
          <a:off x="0" y="1113371"/>
          <a:ext cx="8707272" cy="1113027"/>
        </a:xfrm>
        <a:prstGeom prst="upArrowCallout">
          <a:avLst/>
        </a:prstGeom>
        <a:solidFill>
          <a:srgbClr val="A5C24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EDA</a:t>
          </a:r>
        </a:p>
      </dsp:txBody>
      <dsp:txXfrm rot="-10800000">
        <a:off x="0" y="1250196"/>
        <a:ext cx="8707272" cy="253847"/>
      </dsp:txXfrm>
    </dsp:sp>
    <dsp:sp modelId="{F379A34C-48BF-4E3F-825B-0AAC202176A5}">
      <dsp:nvSpPr>
        <dsp:cNvPr id="0" name=""/>
        <dsp:cNvSpPr/>
      </dsp:nvSpPr>
      <dsp:spPr>
        <a:xfrm>
          <a:off x="4251" y="1494216"/>
          <a:ext cx="2899589" cy="332795"/>
        </a:xfrm>
        <a:prstGeom prst="rect">
          <a:avLst/>
        </a:prstGeom>
        <a:solidFill>
          <a:srgbClr val="0BD0D9">
            <a:tint val="40000"/>
            <a:alpha val="90000"/>
            <a:hueOff val="0"/>
            <a:satOff val="0"/>
            <a:lumOff val="0"/>
            <a:alphaOff val="0"/>
          </a:srgbClr>
        </a:solidFill>
        <a:ln w="25400" cap="flat" cmpd="sng" algn="ctr">
          <a:solidFill>
            <a:srgbClr val="0BD0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Univariate Analysis</a:t>
          </a:r>
        </a:p>
      </dsp:txBody>
      <dsp:txXfrm>
        <a:off x="4251" y="1494216"/>
        <a:ext cx="2899589" cy="332795"/>
      </dsp:txXfrm>
    </dsp:sp>
    <dsp:sp modelId="{73D61FF9-19D9-4B03-8DD0-44F21CF5E7F0}">
      <dsp:nvSpPr>
        <dsp:cNvPr id="0" name=""/>
        <dsp:cNvSpPr/>
      </dsp:nvSpPr>
      <dsp:spPr>
        <a:xfrm>
          <a:off x="2903841" y="1494216"/>
          <a:ext cx="2899589" cy="3327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Bivariate Analysis</a:t>
          </a:r>
        </a:p>
      </dsp:txBody>
      <dsp:txXfrm>
        <a:off x="2903841" y="1494216"/>
        <a:ext cx="2899589" cy="332795"/>
      </dsp:txXfrm>
    </dsp:sp>
    <dsp:sp modelId="{1AAC8508-504B-4380-972E-70F29488E29A}">
      <dsp:nvSpPr>
        <dsp:cNvPr id="0" name=""/>
        <dsp:cNvSpPr/>
      </dsp:nvSpPr>
      <dsp:spPr>
        <a:xfrm>
          <a:off x="5803430" y="1494216"/>
          <a:ext cx="2899589" cy="3327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a:solidFill>
                <a:sysClr val="windowText" lastClr="000000">
                  <a:hueOff val="0"/>
                  <a:satOff val="0"/>
                  <a:lumOff val="0"/>
                  <a:alphaOff val="0"/>
                </a:sysClr>
              </a:solidFill>
              <a:latin typeface="Centaur" pitchFamily="18" charset="0"/>
              <a:ea typeface="+mn-ea"/>
              <a:cs typeface="+mn-cs"/>
            </a:rPr>
            <a:t>Data </a:t>
          </a:r>
          <a:r>
            <a:rPr lang="en-IN" sz="2400" kern="1200" dirty="0">
              <a:solidFill>
                <a:sysClr val="windowText" lastClr="000000">
                  <a:hueOff val="0"/>
                  <a:satOff val="0"/>
                  <a:lumOff val="0"/>
                  <a:alphaOff val="0"/>
                </a:sysClr>
              </a:solidFill>
              <a:latin typeface="Centaur" pitchFamily="18" charset="0"/>
              <a:ea typeface="+mn-ea"/>
              <a:cs typeface="+mn-cs"/>
            </a:rPr>
            <a:t>visualisation</a:t>
          </a:r>
        </a:p>
      </dsp:txBody>
      <dsp:txXfrm>
        <a:off x="5803430" y="1494216"/>
        <a:ext cx="2899589" cy="332795"/>
      </dsp:txXfrm>
    </dsp:sp>
    <dsp:sp modelId="{28CD7291-66C0-4191-9983-241F91CF8DE8}">
      <dsp:nvSpPr>
        <dsp:cNvPr id="0" name=""/>
        <dsp:cNvSpPr/>
      </dsp:nvSpPr>
      <dsp:spPr>
        <a:xfrm rot="10800000">
          <a:off x="0" y="0"/>
          <a:ext cx="8707272" cy="1113027"/>
        </a:xfrm>
        <a:prstGeom prst="upArrowCallout">
          <a:avLst/>
        </a:prstGeom>
        <a:solidFill>
          <a:srgbClr val="009DD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Data cleansing</a:t>
          </a:r>
        </a:p>
      </dsp:txBody>
      <dsp:txXfrm rot="-10800000">
        <a:off x="0" y="136825"/>
        <a:ext cx="8707272" cy="253847"/>
      </dsp:txXfrm>
    </dsp:sp>
    <dsp:sp modelId="{808D2197-3C44-4790-A24D-48BDE887CF3C}">
      <dsp:nvSpPr>
        <dsp:cNvPr id="0" name=""/>
        <dsp:cNvSpPr/>
      </dsp:nvSpPr>
      <dsp:spPr>
        <a:xfrm>
          <a:off x="0" y="392043"/>
          <a:ext cx="4353635" cy="332795"/>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Duplicate values removal</a:t>
          </a:r>
        </a:p>
      </dsp:txBody>
      <dsp:txXfrm>
        <a:off x="0" y="392043"/>
        <a:ext cx="4353635" cy="332795"/>
      </dsp:txXfrm>
    </dsp:sp>
    <dsp:sp modelId="{941D9568-7AFF-4370-B74C-716EC60DCE60}">
      <dsp:nvSpPr>
        <dsp:cNvPr id="0" name=""/>
        <dsp:cNvSpPr/>
      </dsp:nvSpPr>
      <dsp:spPr>
        <a:xfrm>
          <a:off x="4353636" y="387391"/>
          <a:ext cx="4353635" cy="332795"/>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Missing values treatment</a:t>
          </a:r>
        </a:p>
      </dsp:txBody>
      <dsp:txXfrm>
        <a:off x="4353636" y="387391"/>
        <a:ext cx="4353635" cy="3327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CFD6B-74E7-478B-AF42-7A3A69C8B9A6}" type="datetimeFigureOut">
              <a:rPr lang="en-IN" smtClean="0"/>
              <a:t>04-11-2022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4EB9F-01CB-44C3-86C4-19378000C62A}" type="slidenum">
              <a:rPr lang="en-IN" smtClean="0"/>
              <a:t>‹#›</a:t>
            </a:fld>
            <a:endParaRPr lang="en-IN"/>
          </a:p>
        </p:txBody>
      </p:sp>
    </p:spTree>
    <p:extLst>
      <p:ext uri="{BB962C8B-B14F-4D97-AF65-F5344CB8AC3E}">
        <p14:creationId xmlns:p14="http://schemas.microsoft.com/office/powerpoint/2010/main" val="477288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28354ED-3287-4CC6-8A9D-37FDDA6B1E3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30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73325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9465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862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522029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9925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7743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47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37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054863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25112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788354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318869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4277007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A7C03C-2152-4298-97EA-BB5F60E13193}" type="datetimeFigureOut">
              <a:rPr lang="en-IN" smtClean="0"/>
              <a:t>04-11-2022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42408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A7C03C-2152-4298-97EA-BB5F60E13193}" type="datetimeFigureOut">
              <a:rPr lang="en-IN" smtClean="0"/>
              <a:t>04-11-2022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4197525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7C03C-2152-4298-97EA-BB5F60E13193}" type="datetimeFigureOut">
              <a:rPr lang="en-IN" smtClean="0"/>
              <a:t>04-11-2022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898369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651560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507164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9744303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889873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408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147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63228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A7C03C-2152-4298-97EA-BB5F60E13193}" type="datetimeFigureOut">
              <a:rPr lang="en-IN" smtClean="0"/>
              <a:t>04-11-2022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315654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A7C03C-2152-4298-97EA-BB5F60E13193}" type="datetimeFigureOut">
              <a:rPr lang="en-IN" smtClean="0"/>
              <a:t>04-11-2022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976399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469950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230192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1348771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981370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824361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686819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A7C03C-2152-4298-97EA-BB5F60E13193}" type="datetimeFigureOut">
              <a:rPr lang="en-IN" smtClean="0"/>
              <a:t>04-11-2022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288443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3210254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A7C03C-2152-4298-97EA-BB5F60E13193}" type="datetimeFigureOut">
              <a:rPr lang="en-IN" smtClean="0"/>
              <a:t>04-11-2022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5679857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7C03C-2152-4298-97EA-BB5F60E13193}" type="datetimeFigureOut">
              <a:rPr lang="en-IN" smtClean="0"/>
              <a:t>04-11-2022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983927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7179997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04713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517387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17102030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4791690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519899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5A7C03C-2152-4298-97EA-BB5F60E13193}" type="datetimeFigureOut">
              <a:rPr lang="en-IN" smtClean="0"/>
              <a:t>04-11-2022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8107195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5A7C03C-2152-4298-97EA-BB5F60E13193}" type="datetimeFigureOut">
              <a:rPr lang="en-IN" smtClean="0"/>
              <a:t>04-11-2022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67364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A7C03C-2152-4298-97EA-BB5F60E13193}" type="datetimeFigureOut">
              <a:rPr lang="en-IN" smtClean="0"/>
              <a:t>04-11-2022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354ED-3287-4CC6-8A9D-37FDDA6B1E3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3199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9072926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5A7C03C-2152-4298-97EA-BB5F60E13193}" type="datetimeFigureOut">
              <a:rPr lang="en-IN" smtClean="0"/>
              <a:t>04-11-2022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3898930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A7C03C-2152-4298-97EA-BB5F60E13193}" type="datetimeFigureOut">
              <a:rPr lang="en-IN" smtClean="0"/>
              <a:t>04-11-2022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354ED-3287-4CC6-8A9D-37FDDA6B1E3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20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7C03C-2152-4298-97EA-BB5F60E13193}" type="datetimeFigureOut">
              <a:rPr lang="en-IN" smtClean="0"/>
              <a:t>04-11-2022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226068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09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A7C03C-2152-4298-97EA-BB5F60E13193}" type="datetimeFigureOut">
              <a:rPr lang="en-IN" smtClean="0"/>
              <a:t>04-11-2022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extLst>
      <p:ext uri="{BB962C8B-B14F-4D97-AF65-F5344CB8AC3E}">
        <p14:creationId xmlns:p14="http://schemas.microsoft.com/office/powerpoint/2010/main" val="4186589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9.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A7C03C-2152-4298-97EA-BB5F60E13193}" type="datetimeFigureOut">
              <a:rPr lang="en-IN" smtClean="0"/>
              <a:t>04-11-2022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8354ED-3287-4CC6-8A9D-37FDDA6B1E3E}" type="slidenum">
              <a:rPr lang="en-IN" smtClean="0"/>
              <a:t>‹#›</a:t>
            </a:fld>
            <a:endParaRPr lang="en-IN"/>
          </a:p>
        </p:txBody>
      </p:sp>
    </p:spTree>
    <p:extLst>
      <p:ext uri="{BB962C8B-B14F-4D97-AF65-F5344CB8AC3E}">
        <p14:creationId xmlns:p14="http://schemas.microsoft.com/office/powerpoint/2010/main" val="216844963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A7C03C-2152-4298-97EA-BB5F60E13193}" type="datetimeFigureOut">
              <a:rPr lang="en-IN" smtClean="0"/>
              <a:t>04-11-2022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8354ED-3287-4CC6-8A9D-37FDDA6B1E3E}" type="slidenum">
              <a:rPr lang="en-IN" smtClean="0"/>
              <a:t>‹#›</a:t>
            </a:fld>
            <a:endParaRPr lang="en-IN"/>
          </a:p>
        </p:txBody>
      </p:sp>
    </p:spTree>
    <p:extLst>
      <p:ext uri="{BB962C8B-B14F-4D97-AF65-F5344CB8AC3E}">
        <p14:creationId xmlns:p14="http://schemas.microsoft.com/office/powerpoint/2010/main" val="314180847"/>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5A7C03C-2152-4298-97EA-BB5F60E13193}" type="datetimeFigureOut">
              <a:rPr lang="en-IN" smtClean="0"/>
              <a:t>04-11-2022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28354ED-3287-4CC6-8A9D-37FDDA6B1E3E}" type="slidenum">
              <a:rPr lang="en-IN" smtClean="0"/>
              <a:t>‹#›</a:t>
            </a:fld>
            <a:endParaRPr lang="en-IN"/>
          </a:p>
        </p:txBody>
      </p:sp>
    </p:spTree>
    <p:extLst>
      <p:ext uri="{BB962C8B-B14F-4D97-AF65-F5344CB8AC3E}">
        <p14:creationId xmlns:p14="http://schemas.microsoft.com/office/powerpoint/2010/main" val="3902061421"/>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1.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hyperlink" Target="https://www.kaggle.com/learn" TargetMode="Externa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582737"/>
            <a:ext cx="8229600" cy="4525963"/>
          </a:xfrm>
        </p:spPr>
        <p:txBody>
          <a:bodyPr/>
          <a:lstStyle/>
          <a:p>
            <a:pPr>
              <a:buNone/>
            </a:pPr>
            <a:r>
              <a:rPr lang="en-US" dirty="0"/>
              <a:t> </a:t>
            </a:r>
          </a:p>
        </p:txBody>
      </p:sp>
      <p:sp>
        <p:nvSpPr>
          <p:cNvPr id="4" name="Date Placeholder 3"/>
          <p:cNvSpPr>
            <a:spLocks noGrp="1"/>
          </p:cNvSpPr>
          <p:nvPr>
            <p:ph type="dt" sz="half" idx="10"/>
          </p:nvPr>
        </p:nvSpPr>
        <p:spPr>
          <a:xfrm>
            <a:off x="8906101" y="5943956"/>
            <a:ext cx="1676400" cy="279400"/>
          </a:xfrm>
        </p:spPr>
        <p:txBody>
          <a:bodyPr/>
          <a:lstStyle/>
          <a:p>
            <a:fld id="{00770AC0-521A-4761-B605-21BC84785148}" type="datetime3">
              <a:rPr lang="en-US" sz="1600" b="1"/>
              <a:pPr/>
              <a:t>4 November 2022</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a:pPr/>
              <a:t>1</a:t>
            </a:fld>
            <a:endParaRPr lang="en-US" sz="1600" dirty="0"/>
          </a:p>
        </p:txBody>
      </p:sp>
      <p:sp>
        <p:nvSpPr>
          <p:cNvPr id="7" name="Rectangle 6"/>
          <p:cNvSpPr/>
          <p:nvPr/>
        </p:nvSpPr>
        <p:spPr>
          <a:xfrm>
            <a:off x="2904565" y="3306285"/>
            <a:ext cx="6001536" cy="584775"/>
          </a:xfrm>
          <a:prstGeom prst="rect">
            <a:avLst/>
          </a:prstGeom>
        </p:spPr>
        <p:txBody>
          <a:bodyPr wrap="square">
            <a:spAutoFit/>
          </a:bodyPr>
          <a:lstStyle/>
          <a:p>
            <a:pPr algn="ctr"/>
            <a:r>
              <a:rPr lang="en-US" sz="3200" dirty="0">
                <a:latin typeface="Arial" panose="020B0604020202020204" pitchFamily="34" charset="0"/>
                <a:cs typeface="Arial" panose="020B0604020202020204" pitchFamily="34" charset="0"/>
              </a:rPr>
              <a:t>Title of the Project</a:t>
            </a:r>
            <a:endParaRPr lang="en-US" sz="3200" dirty="0"/>
          </a:p>
        </p:txBody>
      </p:sp>
      <p:pic>
        <p:nvPicPr>
          <p:cNvPr id="9" name="Picture 8" descr="new letter head July30_2020.png"/>
          <p:cNvPicPr/>
          <p:nvPr/>
        </p:nvPicPr>
        <p:blipFill>
          <a:blip r:embed="rId2" cstate="print"/>
          <a:stretch>
            <a:fillRect/>
          </a:stretch>
        </p:blipFill>
        <p:spPr>
          <a:xfrm>
            <a:off x="1828800" y="774344"/>
            <a:ext cx="8448901" cy="1600438"/>
          </a:xfrm>
          <a:prstGeom prst="rect">
            <a:avLst/>
          </a:prstGeom>
        </p:spPr>
      </p:pic>
      <p:sp>
        <p:nvSpPr>
          <p:cNvPr id="11" name="TextBox 10">
            <a:extLst>
              <a:ext uri="{FF2B5EF4-FFF2-40B4-BE49-F238E27FC236}">
                <a16:creationId xmlns:a16="http://schemas.microsoft.com/office/drawing/2014/main" id="{D234EC6F-88F3-A0FC-2D64-4E1B3BC32D5E}"/>
              </a:ext>
            </a:extLst>
          </p:cNvPr>
          <p:cNvSpPr txBox="1"/>
          <p:nvPr/>
        </p:nvSpPr>
        <p:spPr>
          <a:xfrm>
            <a:off x="3523631" y="3891060"/>
            <a:ext cx="6687169" cy="461665"/>
          </a:xfrm>
          <a:prstGeom prst="rect">
            <a:avLst/>
          </a:prstGeom>
          <a:noFill/>
        </p:spPr>
        <p:txBody>
          <a:bodyPr wrap="square" rtlCol="0">
            <a:spAutoFit/>
          </a:bodyPr>
          <a:lstStyle/>
          <a:p>
            <a:r>
              <a:rPr lang="en-IN" sz="2400" dirty="0">
                <a:solidFill>
                  <a:schemeClr val="accent1">
                    <a:lumMod val="75000"/>
                  </a:schemeClr>
                </a:solidFill>
              </a:rPr>
              <a:t>TELECOMMUNICATION CHURN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4DAD-2A0C-BBCA-C9F2-BBA8A4CC4A45}"/>
              </a:ext>
            </a:extLst>
          </p:cNvPr>
          <p:cNvSpPr>
            <a:spLocks noGrp="1"/>
          </p:cNvSpPr>
          <p:nvPr>
            <p:ph type="title"/>
          </p:nvPr>
        </p:nvSpPr>
        <p:spPr>
          <a:xfrm>
            <a:off x="4167095" y="960221"/>
            <a:ext cx="8761413" cy="706964"/>
          </a:xfrm>
        </p:spPr>
        <p:txBody>
          <a:bodyPr/>
          <a:lstStyle/>
          <a:p>
            <a:r>
              <a:rPr lang="en-IN" sz="4000" dirty="0">
                <a:solidFill>
                  <a:srgbClr val="FFFF00"/>
                </a:solidFill>
              </a:rPr>
              <a:t>Data set details</a:t>
            </a:r>
          </a:p>
        </p:txBody>
      </p:sp>
      <p:pic>
        <p:nvPicPr>
          <p:cNvPr id="5" name="Content Placeholder 4">
            <a:extLst>
              <a:ext uri="{FF2B5EF4-FFF2-40B4-BE49-F238E27FC236}">
                <a16:creationId xmlns:a16="http://schemas.microsoft.com/office/drawing/2014/main" id="{CA61CAB8-1403-54C3-898B-5BB39FB9CA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9857" y="2325594"/>
            <a:ext cx="7312081" cy="3416300"/>
          </a:xfrm>
        </p:spPr>
      </p:pic>
      <p:sp>
        <p:nvSpPr>
          <p:cNvPr id="6" name="TextBox 5">
            <a:extLst>
              <a:ext uri="{FF2B5EF4-FFF2-40B4-BE49-F238E27FC236}">
                <a16:creationId xmlns:a16="http://schemas.microsoft.com/office/drawing/2014/main" id="{F9C5DB8C-AF9C-D07A-A656-20B916E1F51F}"/>
              </a:ext>
            </a:extLst>
          </p:cNvPr>
          <p:cNvSpPr txBox="1"/>
          <p:nvPr/>
        </p:nvSpPr>
        <p:spPr>
          <a:xfrm>
            <a:off x="555091" y="2727172"/>
            <a:ext cx="3810721" cy="2862322"/>
          </a:xfrm>
          <a:prstGeom prst="rect">
            <a:avLst/>
          </a:prstGeom>
          <a:noFill/>
        </p:spPr>
        <p:txBody>
          <a:bodyPr wrap="square" rtlCol="0">
            <a:spAutoFit/>
          </a:bodyPr>
          <a:lstStyle/>
          <a:p>
            <a:pPr marL="285750" marR="0" lvl="0" indent="-285750" algn="l" rtl="0">
              <a:spcBef>
                <a:spcPts val="0"/>
              </a:spcBef>
              <a:spcAft>
                <a:spcPts val="0"/>
              </a:spcAft>
              <a:buFont typeface="Wingdings" panose="05000000000000000000" pitchFamily="2" charset="2"/>
              <a:buChar char="Ø"/>
            </a:pPr>
            <a:r>
              <a:rPr lang="en-US" sz="1800" dirty="0">
                <a:solidFill>
                  <a:schemeClr val="tx1"/>
                </a:solidFill>
                <a:latin typeface="Centaur" pitchFamily="18" charset="0"/>
                <a:sym typeface="Arial"/>
              </a:rPr>
              <a:t>Data set: </a:t>
            </a:r>
            <a:r>
              <a:rPr lang="en-IN" b="0" i="0" dirty="0">
                <a:effectLst/>
                <a:latin typeface="-apple-system"/>
              </a:rPr>
              <a:t>Telco customer data</a:t>
            </a:r>
          </a:p>
          <a:p>
            <a:pPr marL="285750" marR="0" lvl="0" indent="-285750" algn="l" rtl="0">
              <a:spcBef>
                <a:spcPts val="0"/>
              </a:spcBef>
              <a:spcAft>
                <a:spcPts val="0"/>
              </a:spcAft>
              <a:buFont typeface="Wingdings" panose="05000000000000000000" pitchFamily="2" charset="2"/>
              <a:buChar char="Ø"/>
            </a:pPr>
            <a:r>
              <a:rPr lang="en-US" dirty="0">
                <a:latin typeface="Centaur" pitchFamily="18" charset="0"/>
              </a:rPr>
              <a:t>7043</a:t>
            </a:r>
            <a:r>
              <a:rPr lang="en-US" sz="1800" dirty="0">
                <a:latin typeface="Centaur" pitchFamily="18" charset="0"/>
              </a:rPr>
              <a:t> Observations &amp; 21 features</a:t>
            </a:r>
          </a:p>
          <a:p>
            <a:pPr marL="285750" indent="-285750">
              <a:buFont typeface="Wingdings" panose="05000000000000000000" pitchFamily="2" charset="2"/>
              <a:buChar char="Ø"/>
            </a:pPr>
            <a:r>
              <a:rPr lang="en-IN" dirty="0"/>
              <a:t>There is no missing values for the       provided input dataset</a:t>
            </a:r>
          </a:p>
          <a:p>
            <a:pPr marL="285750" indent="-285750">
              <a:buFont typeface="Wingdings" panose="05000000000000000000" pitchFamily="2" charset="2"/>
              <a:buChar char="Ø"/>
            </a:pPr>
            <a:r>
              <a:rPr lang="en-IN" dirty="0"/>
              <a:t>Churn is the variable which notifies whether</a:t>
            </a:r>
          </a:p>
          <a:p>
            <a:r>
              <a:rPr lang="en-IN" dirty="0"/>
              <a:t>    a particular customer is churned or not</a:t>
            </a:r>
          </a:p>
          <a:p>
            <a:r>
              <a:rPr lang="en-IN" dirty="0"/>
              <a:t>    </a:t>
            </a:r>
          </a:p>
        </p:txBody>
      </p:sp>
      <p:sp>
        <p:nvSpPr>
          <p:cNvPr id="9" name="TextBox 8">
            <a:extLst>
              <a:ext uri="{FF2B5EF4-FFF2-40B4-BE49-F238E27FC236}">
                <a16:creationId xmlns:a16="http://schemas.microsoft.com/office/drawing/2014/main" id="{53926B02-577E-7598-A011-904BE0B03441}"/>
              </a:ext>
            </a:extLst>
          </p:cNvPr>
          <p:cNvSpPr txBox="1"/>
          <p:nvPr/>
        </p:nvSpPr>
        <p:spPr>
          <a:xfrm>
            <a:off x="10529047" y="560111"/>
            <a:ext cx="484094" cy="400110"/>
          </a:xfrm>
          <a:prstGeom prst="rect">
            <a:avLst/>
          </a:prstGeom>
          <a:noFill/>
        </p:spPr>
        <p:txBody>
          <a:bodyPr wrap="square" rtlCol="0">
            <a:spAutoFit/>
          </a:bodyPr>
          <a:lstStyle/>
          <a:p>
            <a:r>
              <a:rPr lang="en-IN" sz="2000" dirty="0">
                <a:solidFill>
                  <a:schemeClr val="bg1"/>
                </a:solidFill>
              </a:rPr>
              <a:t>10</a:t>
            </a:r>
          </a:p>
        </p:txBody>
      </p:sp>
    </p:spTree>
    <p:extLst>
      <p:ext uri="{BB962C8B-B14F-4D97-AF65-F5344CB8AC3E}">
        <p14:creationId xmlns:p14="http://schemas.microsoft.com/office/powerpoint/2010/main" val="203806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4777" y="1063416"/>
            <a:ext cx="8761413" cy="706964"/>
          </a:xfrm>
        </p:spPr>
        <p:txBody>
          <a:bodyPr/>
          <a:lstStyle/>
          <a:p>
            <a:pPr algn="l"/>
            <a:r>
              <a:rPr lang="en-US" sz="4000" dirty="0">
                <a:solidFill>
                  <a:srgbClr val="FFFF00"/>
                </a:solidFill>
                <a:latin typeface="+mn-lt"/>
                <a:cs typeface="Arial" pitchFamily="34" charset="0"/>
              </a:rPr>
              <a:t>Project Implementation</a:t>
            </a:r>
            <a:endParaRPr lang="en-IN" sz="4000" dirty="0">
              <a:solidFill>
                <a:srgbClr val="FFFF00"/>
              </a:solidFill>
              <a:latin typeface="+mn-lt"/>
            </a:endParaRPr>
          </a:p>
        </p:txBody>
      </p:sp>
      <p:sp>
        <p:nvSpPr>
          <p:cNvPr id="7" name="Content Placeholder 6"/>
          <p:cNvSpPr>
            <a:spLocks noGrp="1"/>
          </p:cNvSpPr>
          <p:nvPr>
            <p:ph idx="1"/>
          </p:nvPr>
        </p:nvSpPr>
        <p:spPr/>
        <p:txBody>
          <a:bodyPr>
            <a:normAutofit lnSpcReduction="10000"/>
          </a:bodyPr>
          <a:lstStyle/>
          <a:p>
            <a:r>
              <a:rPr lang="en-US" sz="2000" b="1" i="1" dirty="0"/>
              <a:t>ROBLEM STATEMENT : Prediction of Wine Quality using Machine Learning.</a:t>
            </a:r>
          </a:p>
          <a:p>
            <a:r>
              <a:rPr lang="en-US" sz="2000" b="1" i="1" dirty="0"/>
              <a:t> HARDWARE REQUIREMENTS : PC or Laptop Mouse Keyboard SOFTWARE </a:t>
            </a:r>
          </a:p>
          <a:p>
            <a:r>
              <a:rPr lang="en-US" sz="2000" b="1" i="1" dirty="0"/>
              <a:t>REQUIREMENTS : Anaconda Navigator Python3 </a:t>
            </a:r>
            <a:r>
              <a:rPr lang="en-US" sz="2000" b="1" i="1" dirty="0" err="1"/>
              <a:t>Jupyter</a:t>
            </a:r>
            <a:r>
              <a:rPr lang="en-US" sz="2000" b="1" i="1" dirty="0"/>
              <a:t> Notebook Spyder Software.</a:t>
            </a:r>
          </a:p>
          <a:p>
            <a:r>
              <a:rPr lang="en-US" sz="2000" b="1" i="1" dirty="0"/>
              <a:t> DATA COLLECTION : Data </a:t>
            </a:r>
            <a:r>
              <a:rPr lang="en-US" sz="2000" b="1" i="1" dirty="0" err="1"/>
              <a:t>anlysis</a:t>
            </a:r>
            <a:r>
              <a:rPr lang="en-US" sz="2000" b="1" i="1" dirty="0"/>
              <a:t> depends heavily on data, it is the most crucial aspect that </a:t>
            </a:r>
            <a:r>
              <a:rPr lang="en-US" sz="2000" b="1" i="1" dirty="0" err="1"/>
              <a:t>makesus</a:t>
            </a:r>
            <a:r>
              <a:rPr lang="en-US" sz="2000" b="1" i="1" dirty="0"/>
              <a:t> understand the problem statement of given project. So need to download the </a:t>
            </a:r>
            <a:r>
              <a:rPr lang="en-US" sz="2000" b="1" i="1" dirty="0" err="1"/>
              <a:t>dataet</a:t>
            </a:r>
            <a:r>
              <a:rPr lang="en-US" sz="2000" b="1" i="1" dirty="0"/>
              <a:t> and import the </a:t>
            </a:r>
            <a:r>
              <a:rPr lang="en-US" sz="2000" b="1" i="1" dirty="0" err="1"/>
              <a:t>dataet</a:t>
            </a:r>
            <a:r>
              <a:rPr lang="en-US" sz="2000" b="1" i="1" dirty="0"/>
              <a:t> into </a:t>
            </a:r>
            <a:r>
              <a:rPr lang="en-US" sz="2000" b="1" i="1" dirty="0" err="1"/>
              <a:t>Jupyter</a:t>
            </a:r>
            <a:r>
              <a:rPr lang="en-US" sz="2000" b="1" i="1" dirty="0"/>
              <a:t> Notebook</a:t>
            </a:r>
          </a:p>
          <a:p>
            <a:endParaRPr lang="en-IN" dirty="0"/>
          </a:p>
        </p:txBody>
      </p:sp>
      <p:sp>
        <p:nvSpPr>
          <p:cNvPr id="4" name="Date Placeholder 3"/>
          <p:cNvSpPr>
            <a:spLocks noGrp="1"/>
          </p:cNvSpPr>
          <p:nvPr>
            <p:ph type="dt" sz="half" idx="10"/>
          </p:nvPr>
        </p:nvSpPr>
        <p:spPr/>
        <p:txBody>
          <a:bodyPr/>
          <a:lstStyle/>
          <a:p>
            <a:fld id="{A2414E9F-A237-4082-B37B-D926ADB268EE}"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spTree>
    <p:extLst>
      <p:ext uri="{BB962C8B-B14F-4D97-AF65-F5344CB8AC3E}">
        <p14:creationId xmlns:p14="http://schemas.microsoft.com/office/powerpoint/2010/main" val="2726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B40F-DCAB-0434-DA6D-957B0AE735BA}"/>
              </a:ext>
            </a:extLst>
          </p:cNvPr>
          <p:cNvSpPr>
            <a:spLocks noGrp="1"/>
          </p:cNvSpPr>
          <p:nvPr>
            <p:ph type="title"/>
          </p:nvPr>
        </p:nvSpPr>
        <p:spPr/>
        <p:txBody>
          <a:bodyPr/>
          <a:lstStyle/>
          <a:p>
            <a:r>
              <a:rPr lang="en-US" dirty="0"/>
              <a:t>System Architecture</a:t>
            </a:r>
          </a:p>
        </p:txBody>
      </p:sp>
      <p:pic>
        <p:nvPicPr>
          <p:cNvPr id="9" name="Content Placeholder 8">
            <a:extLst>
              <a:ext uri="{FF2B5EF4-FFF2-40B4-BE49-F238E27FC236}">
                <a16:creationId xmlns:a16="http://schemas.microsoft.com/office/drawing/2014/main" id="{351C4AE7-E04B-143E-857E-16D130832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622" y="2603500"/>
            <a:ext cx="7543069" cy="3546288"/>
          </a:xfrm>
        </p:spPr>
      </p:pic>
    </p:spTree>
    <p:extLst>
      <p:ext uri="{BB962C8B-B14F-4D97-AF65-F5344CB8AC3E}">
        <p14:creationId xmlns:p14="http://schemas.microsoft.com/office/powerpoint/2010/main" val="207763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36AE-1BA9-4678-42E8-5DF4830F8D81}"/>
              </a:ext>
            </a:extLst>
          </p:cNvPr>
          <p:cNvSpPr>
            <a:spLocks noGrp="1"/>
          </p:cNvSpPr>
          <p:nvPr>
            <p:ph type="title"/>
          </p:nvPr>
        </p:nvSpPr>
        <p:spPr>
          <a:xfrm>
            <a:off x="2755154" y="1014009"/>
            <a:ext cx="8761413" cy="706964"/>
          </a:xfrm>
        </p:spPr>
        <p:txBody>
          <a:bodyPr/>
          <a:lstStyle/>
          <a:p>
            <a:r>
              <a:rPr lang="en-IN" sz="4000" dirty="0">
                <a:solidFill>
                  <a:srgbClr val="FFFF00"/>
                </a:solidFill>
              </a:rPr>
              <a:t>Exploratory Data Analysis</a:t>
            </a:r>
          </a:p>
        </p:txBody>
      </p:sp>
      <p:sp>
        <p:nvSpPr>
          <p:cNvPr id="3" name="TextBox 2">
            <a:extLst>
              <a:ext uri="{FF2B5EF4-FFF2-40B4-BE49-F238E27FC236}">
                <a16:creationId xmlns:a16="http://schemas.microsoft.com/office/drawing/2014/main" id="{B03DC0CE-68D1-9C52-B678-1D65FE740213}"/>
              </a:ext>
            </a:extLst>
          </p:cNvPr>
          <p:cNvSpPr txBox="1"/>
          <p:nvPr/>
        </p:nvSpPr>
        <p:spPr>
          <a:xfrm>
            <a:off x="591671" y="2447364"/>
            <a:ext cx="10313894"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Exploratory Data Analysis is an approach to </a:t>
            </a:r>
            <a:r>
              <a:rPr lang="en-US" sz="2400" dirty="0" err="1"/>
              <a:t>analyse</a:t>
            </a:r>
            <a:r>
              <a:rPr lang="en-US" sz="2400" dirty="0"/>
              <a:t> the datasets to summarize their main characteristics in form of visual methods.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EDA is nothing but an data exploration technique to understand various aspects of the data.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main aim of EDA is to obtain confidence in a data to an extent where we are ready to engage a machine learning model</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EDA is important to </a:t>
            </a:r>
            <a:r>
              <a:rPr lang="en-US" sz="2400" dirty="0" err="1"/>
              <a:t>analyse</a:t>
            </a:r>
            <a:r>
              <a:rPr lang="en-US" sz="2400" dirty="0"/>
              <a:t> the data it’s a first steps in data analysis process. </a:t>
            </a:r>
            <a:endParaRPr lang="en-IN" sz="2400" dirty="0"/>
          </a:p>
        </p:txBody>
      </p:sp>
      <p:sp>
        <p:nvSpPr>
          <p:cNvPr id="4" name="TextBox 3">
            <a:extLst>
              <a:ext uri="{FF2B5EF4-FFF2-40B4-BE49-F238E27FC236}">
                <a16:creationId xmlns:a16="http://schemas.microsoft.com/office/drawing/2014/main" id="{F64A4E6B-1CE6-1DAF-4F87-011342CB5495}"/>
              </a:ext>
            </a:extLst>
          </p:cNvPr>
          <p:cNvSpPr txBox="1"/>
          <p:nvPr/>
        </p:nvSpPr>
        <p:spPr>
          <a:xfrm>
            <a:off x="10569388" y="644677"/>
            <a:ext cx="443753" cy="369332"/>
          </a:xfrm>
          <a:prstGeom prst="rect">
            <a:avLst/>
          </a:prstGeom>
          <a:noFill/>
        </p:spPr>
        <p:txBody>
          <a:bodyPr wrap="square" rtlCol="0">
            <a:spAutoFit/>
          </a:bodyPr>
          <a:lstStyle/>
          <a:p>
            <a:r>
              <a:rPr lang="en-IN" dirty="0">
                <a:solidFill>
                  <a:schemeClr val="bg1"/>
                </a:solidFill>
              </a:rPr>
              <a:t>12</a:t>
            </a:r>
          </a:p>
        </p:txBody>
      </p:sp>
    </p:spTree>
    <p:extLst>
      <p:ext uri="{BB962C8B-B14F-4D97-AF65-F5344CB8AC3E}">
        <p14:creationId xmlns:p14="http://schemas.microsoft.com/office/powerpoint/2010/main" val="22094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1C9F36-E4DC-CAA0-B62B-7984DC541652}"/>
              </a:ext>
            </a:extLst>
          </p:cNvPr>
          <p:cNvSpPr txBox="1"/>
          <p:nvPr/>
        </p:nvSpPr>
        <p:spPr>
          <a:xfrm>
            <a:off x="389965" y="1035423"/>
            <a:ext cx="10784542"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Exploratory data analysis is important for business process because we are preparing dataset for deep through analysis that will detect you business problem.</a:t>
            </a:r>
            <a:endParaRPr lang="en-IN" sz="2400" dirty="0"/>
          </a:p>
        </p:txBody>
      </p:sp>
      <p:sp>
        <p:nvSpPr>
          <p:cNvPr id="3" name="TextBox 2">
            <a:extLst>
              <a:ext uri="{FF2B5EF4-FFF2-40B4-BE49-F238E27FC236}">
                <a16:creationId xmlns:a16="http://schemas.microsoft.com/office/drawing/2014/main" id="{5E151677-D7E7-D37A-EB65-3F9BA4412362}"/>
              </a:ext>
            </a:extLst>
          </p:cNvPr>
          <p:cNvSpPr txBox="1"/>
          <p:nvPr/>
        </p:nvSpPr>
        <p:spPr>
          <a:xfrm>
            <a:off x="10542494" y="635313"/>
            <a:ext cx="470647" cy="400110"/>
          </a:xfrm>
          <a:prstGeom prst="rect">
            <a:avLst/>
          </a:prstGeom>
          <a:noFill/>
        </p:spPr>
        <p:txBody>
          <a:bodyPr wrap="square" rtlCol="0">
            <a:spAutoFit/>
          </a:bodyPr>
          <a:lstStyle/>
          <a:p>
            <a:r>
              <a:rPr lang="en-IN" sz="2000" dirty="0">
                <a:solidFill>
                  <a:schemeClr val="bg1"/>
                </a:solidFill>
              </a:rPr>
              <a:t>13</a:t>
            </a:r>
          </a:p>
        </p:txBody>
      </p:sp>
    </p:spTree>
    <p:extLst>
      <p:ext uri="{BB962C8B-B14F-4D97-AF65-F5344CB8AC3E}">
        <p14:creationId xmlns:p14="http://schemas.microsoft.com/office/powerpoint/2010/main" val="350014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7515" y="969287"/>
            <a:ext cx="8229600" cy="2092271"/>
          </a:xfrm>
        </p:spPr>
        <p:txBody>
          <a:bodyPr>
            <a:normAutofit fontScale="90000"/>
          </a:bodyPr>
          <a:lstStyle/>
          <a:p>
            <a:pPr algn="l"/>
            <a:r>
              <a:rPr lang="en-US" sz="4400" dirty="0">
                <a:solidFill>
                  <a:srgbClr val="FFFF00"/>
                </a:solidFill>
                <a:latin typeface="+mn-lt"/>
                <a:cs typeface="Arial" pitchFamily="34" charset="0"/>
              </a:rPr>
              <a:t>Sample Snapshot</a:t>
            </a:r>
            <a:br>
              <a:rPr lang="en-US" dirty="0">
                <a:solidFill>
                  <a:srgbClr val="C00000"/>
                </a:solidFill>
                <a:latin typeface="Arial" pitchFamily="34" charset="0"/>
                <a:cs typeface="Arial" pitchFamily="34" charset="0"/>
              </a:rPr>
            </a:br>
            <a:br>
              <a:rPr lang="en-US" dirty="0">
                <a:solidFill>
                  <a:srgbClr val="C00000"/>
                </a:solidFill>
                <a:latin typeface="Arial" pitchFamily="34" charset="0"/>
                <a:cs typeface="Arial" pitchFamily="34" charset="0"/>
              </a:rPr>
            </a:br>
            <a:br>
              <a:rPr lang="en-US" dirty="0">
                <a:solidFill>
                  <a:srgbClr val="C00000"/>
                </a:solidFill>
                <a:latin typeface="Arial" pitchFamily="34" charset="0"/>
                <a:cs typeface="Arial" pitchFamily="34" charset="0"/>
              </a:rPr>
            </a:br>
            <a:endParaRPr lang="en-IN" dirty="0">
              <a:solidFill>
                <a:schemeClr val="tx1">
                  <a:lumMod val="85000"/>
                  <a:lumOff val="15000"/>
                </a:schemeClr>
              </a:solidFill>
              <a:latin typeface="Algerian" panose="04020705040A02060702" pitchFamily="82" charset="0"/>
            </a:endParaRPr>
          </a:p>
        </p:txBody>
      </p:sp>
      <p:sp>
        <p:nvSpPr>
          <p:cNvPr id="4" name="Date Placeholder 3"/>
          <p:cNvSpPr>
            <a:spLocks noGrp="1"/>
          </p:cNvSpPr>
          <p:nvPr>
            <p:ph type="dt" sz="half" idx="10"/>
          </p:nvPr>
        </p:nvSpPr>
        <p:spPr/>
        <p:txBody>
          <a:bodyPr/>
          <a:lstStyle/>
          <a:p>
            <a:fld id="{A2414E9F-A237-4082-B37B-D926ADB268EE}"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pic>
        <p:nvPicPr>
          <p:cNvPr id="14" name="Picture 13">
            <a:extLst>
              <a:ext uri="{FF2B5EF4-FFF2-40B4-BE49-F238E27FC236}">
                <a16:creationId xmlns:a16="http://schemas.microsoft.com/office/drawing/2014/main" id="{B64661D2-4179-BEAE-C29E-7A15B3C07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0855"/>
            <a:ext cx="4348111" cy="3270983"/>
          </a:xfrm>
          <a:prstGeom prst="rect">
            <a:avLst/>
          </a:prstGeom>
        </p:spPr>
      </p:pic>
      <p:pic>
        <p:nvPicPr>
          <p:cNvPr id="18" name="Picture 17">
            <a:extLst>
              <a:ext uri="{FF2B5EF4-FFF2-40B4-BE49-F238E27FC236}">
                <a16:creationId xmlns:a16="http://schemas.microsoft.com/office/drawing/2014/main" id="{F30C8903-F810-F441-C62E-F1E68E197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28" y="3258969"/>
            <a:ext cx="7777072" cy="3132869"/>
          </a:xfrm>
          <a:prstGeom prst="rect">
            <a:avLst/>
          </a:prstGeom>
        </p:spPr>
      </p:pic>
      <p:cxnSp>
        <p:nvCxnSpPr>
          <p:cNvPr id="20" name="Straight Connector 19">
            <a:extLst>
              <a:ext uri="{FF2B5EF4-FFF2-40B4-BE49-F238E27FC236}">
                <a16:creationId xmlns:a16="http://schemas.microsoft.com/office/drawing/2014/main" id="{CFBE0BD9-4136-6A3D-18A5-3DAD9692387A}"/>
              </a:ext>
            </a:extLst>
          </p:cNvPr>
          <p:cNvCxnSpPr>
            <a:cxnSpLocks/>
          </p:cNvCxnSpPr>
          <p:nvPr/>
        </p:nvCxnSpPr>
        <p:spPr>
          <a:xfrm>
            <a:off x="4348111" y="2407024"/>
            <a:ext cx="0" cy="428961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8CF63A0-6AAE-CF8C-EA65-77555BC79A03}"/>
              </a:ext>
            </a:extLst>
          </p:cNvPr>
          <p:cNvSpPr txBox="1"/>
          <p:nvPr/>
        </p:nvSpPr>
        <p:spPr>
          <a:xfrm>
            <a:off x="1761564" y="2466321"/>
            <a:ext cx="2763087" cy="369332"/>
          </a:xfrm>
          <a:prstGeom prst="rect">
            <a:avLst/>
          </a:prstGeom>
          <a:noFill/>
        </p:spPr>
        <p:txBody>
          <a:bodyPr wrap="square" rtlCol="0">
            <a:spAutoFit/>
          </a:bodyPr>
          <a:lstStyle/>
          <a:p>
            <a:r>
              <a:rPr lang="en-IN" dirty="0"/>
              <a:t>Bar Graph</a:t>
            </a:r>
          </a:p>
        </p:txBody>
      </p:sp>
      <p:sp>
        <p:nvSpPr>
          <p:cNvPr id="25" name="TextBox 24">
            <a:extLst>
              <a:ext uri="{FF2B5EF4-FFF2-40B4-BE49-F238E27FC236}">
                <a16:creationId xmlns:a16="http://schemas.microsoft.com/office/drawing/2014/main" id="{132FB9A4-6FB7-E373-2F77-D35B305EE23C}"/>
              </a:ext>
            </a:extLst>
          </p:cNvPr>
          <p:cNvSpPr txBox="1"/>
          <p:nvPr/>
        </p:nvSpPr>
        <p:spPr>
          <a:xfrm>
            <a:off x="7932315" y="2581288"/>
            <a:ext cx="3472372" cy="369332"/>
          </a:xfrm>
          <a:prstGeom prst="rect">
            <a:avLst/>
          </a:prstGeom>
          <a:noFill/>
        </p:spPr>
        <p:txBody>
          <a:bodyPr wrap="square" rtlCol="0">
            <a:spAutoFit/>
          </a:bodyPr>
          <a:lstStyle/>
          <a:p>
            <a:r>
              <a:rPr lang="en-IN" dirty="0"/>
              <a:t>Point Plot</a:t>
            </a:r>
          </a:p>
        </p:txBody>
      </p:sp>
    </p:spTree>
    <p:extLst>
      <p:ext uri="{BB962C8B-B14F-4D97-AF65-F5344CB8AC3E}">
        <p14:creationId xmlns:p14="http://schemas.microsoft.com/office/powerpoint/2010/main" val="158092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FD7F0-2B5B-650E-9C5E-411C04176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55" y="1409536"/>
            <a:ext cx="3905795" cy="5210902"/>
          </a:xfrm>
          <a:prstGeom prst="rect">
            <a:avLst/>
          </a:prstGeom>
        </p:spPr>
      </p:pic>
      <p:pic>
        <p:nvPicPr>
          <p:cNvPr id="4" name="Picture 3">
            <a:extLst>
              <a:ext uri="{FF2B5EF4-FFF2-40B4-BE49-F238E27FC236}">
                <a16:creationId xmlns:a16="http://schemas.microsoft.com/office/drawing/2014/main" id="{6B034A02-5F03-26BA-76A2-4F835DC3A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313" y="1351429"/>
            <a:ext cx="3391373" cy="5316073"/>
          </a:xfrm>
          <a:prstGeom prst="rect">
            <a:avLst/>
          </a:prstGeom>
        </p:spPr>
      </p:pic>
      <p:pic>
        <p:nvPicPr>
          <p:cNvPr id="6" name="Picture 5">
            <a:extLst>
              <a:ext uri="{FF2B5EF4-FFF2-40B4-BE49-F238E27FC236}">
                <a16:creationId xmlns:a16="http://schemas.microsoft.com/office/drawing/2014/main" id="{9BC20349-37AE-E5C8-CD8A-6EF7A3919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149" y="1398494"/>
            <a:ext cx="3429479" cy="5221944"/>
          </a:xfrm>
          <a:prstGeom prst="rect">
            <a:avLst/>
          </a:prstGeom>
        </p:spPr>
      </p:pic>
      <p:sp>
        <p:nvSpPr>
          <p:cNvPr id="7" name="TextBox 6">
            <a:extLst>
              <a:ext uri="{FF2B5EF4-FFF2-40B4-BE49-F238E27FC236}">
                <a16:creationId xmlns:a16="http://schemas.microsoft.com/office/drawing/2014/main" id="{0088A68C-7962-EF27-54D3-899FAD66D619}"/>
              </a:ext>
            </a:extLst>
          </p:cNvPr>
          <p:cNvSpPr txBox="1"/>
          <p:nvPr/>
        </p:nvSpPr>
        <p:spPr>
          <a:xfrm>
            <a:off x="510988" y="799056"/>
            <a:ext cx="3518862"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t>Count Plot</a:t>
            </a:r>
          </a:p>
        </p:txBody>
      </p:sp>
      <p:sp>
        <p:nvSpPr>
          <p:cNvPr id="8" name="TextBox 7">
            <a:extLst>
              <a:ext uri="{FF2B5EF4-FFF2-40B4-BE49-F238E27FC236}">
                <a16:creationId xmlns:a16="http://schemas.microsoft.com/office/drawing/2014/main" id="{7BA9439B-E098-D949-49DB-99BF729934EE}"/>
              </a:ext>
            </a:extLst>
          </p:cNvPr>
          <p:cNvSpPr txBox="1"/>
          <p:nvPr/>
        </p:nvSpPr>
        <p:spPr>
          <a:xfrm>
            <a:off x="124055" y="154351"/>
            <a:ext cx="4975411" cy="461665"/>
          </a:xfrm>
          <a:prstGeom prst="rect">
            <a:avLst/>
          </a:prstGeom>
          <a:noFill/>
        </p:spPr>
        <p:txBody>
          <a:bodyPr wrap="square" rtlCol="0">
            <a:spAutoFit/>
          </a:bodyPr>
          <a:lstStyle/>
          <a:p>
            <a:r>
              <a:rPr lang="en-IN" sz="2400" dirty="0">
                <a:latin typeface="Bahnschrift Light" panose="020B0502040204020203" pitchFamily="34" charset="0"/>
              </a:rPr>
              <a:t>Univariate analysis</a:t>
            </a:r>
          </a:p>
        </p:txBody>
      </p:sp>
      <p:sp>
        <p:nvSpPr>
          <p:cNvPr id="9" name="TextBox 8">
            <a:extLst>
              <a:ext uri="{FF2B5EF4-FFF2-40B4-BE49-F238E27FC236}">
                <a16:creationId xmlns:a16="http://schemas.microsoft.com/office/drawing/2014/main" id="{D6BE8C9B-2B06-EBCC-4AF6-DE91BEA3EDE6}"/>
              </a:ext>
            </a:extLst>
          </p:cNvPr>
          <p:cNvSpPr txBox="1"/>
          <p:nvPr/>
        </p:nvSpPr>
        <p:spPr>
          <a:xfrm>
            <a:off x="10515600" y="616016"/>
            <a:ext cx="484094" cy="400110"/>
          </a:xfrm>
          <a:prstGeom prst="rect">
            <a:avLst/>
          </a:prstGeom>
          <a:noFill/>
        </p:spPr>
        <p:txBody>
          <a:bodyPr wrap="square" rtlCol="0">
            <a:spAutoFit/>
          </a:bodyPr>
          <a:lstStyle/>
          <a:p>
            <a:r>
              <a:rPr lang="en-IN" sz="2000" dirty="0">
                <a:solidFill>
                  <a:schemeClr val="bg1"/>
                </a:solidFill>
              </a:rPr>
              <a:t>15</a:t>
            </a:r>
          </a:p>
        </p:txBody>
      </p:sp>
    </p:spTree>
    <p:extLst>
      <p:ext uri="{BB962C8B-B14F-4D97-AF65-F5344CB8AC3E}">
        <p14:creationId xmlns:p14="http://schemas.microsoft.com/office/powerpoint/2010/main" val="783892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75F71-C2F7-2BE7-766D-D0605CF01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744"/>
            <a:ext cx="3419952" cy="4601217"/>
          </a:xfrm>
          <a:prstGeom prst="rect">
            <a:avLst/>
          </a:prstGeom>
        </p:spPr>
      </p:pic>
      <p:pic>
        <p:nvPicPr>
          <p:cNvPr id="5" name="Picture 4">
            <a:extLst>
              <a:ext uri="{FF2B5EF4-FFF2-40B4-BE49-F238E27FC236}">
                <a16:creationId xmlns:a16="http://schemas.microsoft.com/office/drawing/2014/main" id="{A24D01A9-B83C-697D-223D-8784C7DB6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76" y="1800744"/>
            <a:ext cx="3410426" cy="4620270"/>
          </a:xfrm>
          <a:prstGeom prst="rect">
            <a:avLst/>
          </a:prstGeom>
        </p:spPr>
      </p:pic>
      <p:pic>
        <p:nvPicPr>
          <p:cNvPr id="7" name="Picture 6">
            <a:extLst>
              <a:ext uri="{FF2B5EF4-FFF2-40B4-BE49-F238E27FC236}">
                <a16:creationId xmlns:a16="http://schemas.microsoft.com/office/drawing/2014/main" id="{811430C1-9A5E-0004-37B6-10657B7BB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627" y="1791218"/>
            <a:ext cx="3372321" cy="4610743"/>
          </a:xfrm>
          <a:prstGeom prst="rect">
            <a:avLst/>
          </a:prstGeom>
        </p:spPr>
      </p:pic>
      <p:sp>
        <p:nvSpPr>
          <p:cNvPr id="8" name="TextBox 7">
            <a:extLst>
              <a:ext uri="{FF2B5EF4-FFF2-40B4-BE49-F238E27FC236}">
                <a16:creationId xmlns:a16="http://schemas.microsoft.com/office/drawing/2014/main" id="{99B7A0F6-9220-1F1B-60A9-8AD54866D8F7}"/>
              </a:ext>
            </a:extLst>
          </p:cNvPr>
          <p:cNvSpPr txBox="1"/>
          <p:nvPr/>
        </p:nvSpPr>
        <p:spPr>
          <a:xfrm>
            <a:off x="10529047" y="618564"/>
            <a:ext cx="470647" cy="400110"/>
          </a:xfrm>
          <a:prstGeom prst="rect">
            <a:avLst/>
          </a:prstGeom>
          <a:noFill/>
        </p:spPr>
        <p:txBody>
          <a:bodyPr wrap="square" rtlCol="0">
            <a:spAutoFit/>
          </a:bodyPr>
          <a:lstStyle/>
          <a:p>
            <a:r>
              <a:rPr lang="en-IN" sz="2000" dirty="0">
                <a:solidFill>
                  <a:schemeClr val="bg1"/>
                </a:solidFill>
              </a:rPr>
              <a:t>16</a:t>
            </a:r>
          </a:p>
        </p:txBody>
      </p:sp>
    </p:spTree>
    <p:extLst>
      <p:ext uri="{BB962C8B-B14F-4D97-AF65-F5344CB8AC3E}">
        <p14:creationId xmlns:p14="http://schemas.microsoft.com/office/powerpoint/2010/main" val="69529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61DFF-1191-FF54-9EE3-4ABE19556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481"/>
            <a:ext cx="3410426" cy="4572638"/>
          </a:xfrm>
          <a:prstGeom prst="rect">
            <a:avLst/>
          </a:prstGeom>
        </p:spPr>
      </p:pic>
      <p:pic>
        <p:nvPicPr>
          <p:cNvPr id="5" name="Picture 4">
            <a:extLst>
              <a:ext uri="{FF2B5EF4-FFF2-40B4-BE49-F238E27FC236}">
                <a16:creationId xmlns:a16="http://schemas.microsoft.com/office/drawing/2014/main" id="{232AF13B-B741-29C0-8EC5-20E982819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248" y="1814191"/>
            <a:ext cx="3353268" cy="4601217"/>
          </a:xfrm>
          <a:prstGeom prst="rect">
            <a:avLst/>
          </a:prstGeom>
        </p:spPr>
      </p:pic>
      <p:pic>
        <p:nvPicPr>
          <p:cNvPr id="7" name="Picture 6">
            <a:extLst>
              <a:ext uri="{FF2B5EF4-FFF2-40B4-BE49-F238E27FC236}">
                <a16:creationId xmlns:a16="http://schemas.microsoft.com/office/drawing/2014/main" id="{C72CF0B2-A9F1-0297-3F9F-18E91723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227" y="1828481"/>
            <a:ext cx="3362794" cy="2286319"/>
          </a:xfrm>
          <a:prstGeom prst="rect">
            <a:avLst/>
          </a:prstGeom>
        </p:spPr>
      </p:pic>
      <p:sp>
        <p:nvSpPr>
          <p:cNvPr id="8" name="TextBox 7">
            <a:extLst>
              <a:ext uri="{FF2B5EF4-FFF2-40B4-BE49-F238E27FC236}">
                <a16:creationId xmlns:a16="http://schemas.microsoft.com/office/drawing/2014/main" id="{A32FEFCC-842B-E5CE-38C0-637A741B312D}"/>
              </a:ext>
            </a:extLst>
          </p:cNvPr>
          <p:cNvSpPr txBox="1"/>
          <p:nvPr/>
        </p:nvSpPr>
        <p:spPr>
          <a:xfrm>
            <a:off x="10582835" y="699247"/>
            <a:ext cx="443753" cy="369332"/>
          </a:xfrm>
          <a:prstGeom prst="rect">
            <a:avLst/>
          </a:prstGeom>
          <a:noFill/>
        </p:spPr>
        <p:txBody>
          <a:bodyPr wrap="square" rtlCol="0">
            <a:spAutoFit/>
          </a:bodyPr>
          <a:lstStyle/>
          <a:p>
            <a:r>
              <a:rPr lang="en-IN" dirty="0">
                <a:solidFill>
                  <a:schemeClr val="bg1"/>
                </a:solidFill>
              </a:rPr>
              <a:t>17</a:t>
            </a:r>
          </a:p>
        </p:txBody>
      </p:sp>
    </p:spTree>
    <p:extLst>
      <p:ext uri="{BB962C8B-B14F-4D97-AF65-F5344CB8AC3E}">
        <p14:creationId xmlns:p14="http://schemas.microsoft.com/office/powerpoint/2010/main" val="281601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8905B3-70BB-C5FE-9AF1-B31A1334452A}"/>
              </a:ext>
            </a:extLst>
          </p:cNvPr>
          <p:cNvSpPr>
            <a:spLocks noGrp="1"/>
          </p:cNvSpPr>
          <p:nvPr>
            <p:ph type="body" idx="1"/>
          </p:nvPr>
        </p:nvSpPr>
        <p:spPr>
          <a:xfrm>
            <a:off x="1158605" y="5264761"/>
            <a:ext cx="3050438" cy="576262"/>
          </a:xfrm>
        </p:spPr>
        <p:txBody>
          <a:bodyPr/>
          <a:lstStyle/>
          <a:p>
            <a:r>
              <a:rPr lang="en-IN" dirty="0"/>
              <a:t>          LM Plot</a:t>
            </a:r>
          </a:p>
        </p:txBody>
      </p:sp>
      <p:pic>
        <p:nvPicPr>
          <p:cNvPr id="13" name="Picture Placeholder 12">
            <a:extLst>
              <a:ext uri="{FF2B5EF4-FFF2-40B4-BE49-F238E27FC236}">
                <a16:creationId xmlns:a16="http://schemas.microsoft.com/office/drawing/2014/main" id="{F80BED5A-D8CA-6D65-5485-BAC85D6CBE5A}"/>
              </a:ext>
            </a:extLst>
          </p:cNvPr>
          <p:cNvPicPr>
            <a:picLocks noGrp="1" noChangeAspect="1"/>
          </p:cNvPicPr>
          <p:nvPr>
            <p:ph type="pic" idx="15"/>
          </p:nvPr>
        </p:nvPicPr>
        <p:blipFill rotWithShape="1">
          <a:blip r:embed="rId2">
            <a:extLst>
              <a:ext uri="{28A0092B-C50C-407E-A947-70E740481C1C}">
                <a14:useLocalDpi xmlns:a14="http://schemas.microsoft.com/office/drawing/2010/main" val="0"/>
              </a:ext>
            </a:extLst>
          </a:blip>
          <a:srcRect t="15571" b="15571"/>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 Placeholder 4">
            <a:extLst>
              <a:ext uri="{FF2B5EF4-FFF2-40B4-BE49-F238E27FC236}">
                <a16:creationId xmlns:a16="http://schemas.microsoft.com/office/drawing/2014/main" id="{434DF916-F5F7-0ABB-7B79-47D9CF2B548C}"/>
              </a:ext>
            </a:extLst>
          </p:cNvPr>
          <p:cNvSpPr>
            <a:spLocks noGrp="1"/>
          </p:cNvSpPr>
          <p:nvPr>
            <p:ph type="body" sz="half" idx="18"/>
          </p:nvPr>
        </p:nvSpPr>
        <p:spPr>
          <a:xfrm>
            <a:off x="4570781" y="5940047"/>
            <a:ext cx="3050438" cy="917952"/>
          </a:xfrm>
        </p:spPr>
        <p:txBody>
          <a:bodyPr>
            <a:normAutofit/>
          </a:bodyPr>
          <a:lstStyle/>
          <a:p>
            <a:r>
              <a:rPr lang="en-IN" sz="1800" b="1" dirty="0"/>
              <a:t>Total charges vs Monthly charges</a:t>
            </a:r>
          </a:p>
        </p:txBody>
      </p:sp>
      <p:sp>
        <p:nvSpPr>
          <p:cNvPr id="6" name="Text Placeholder 5">
            <a:extLst>
              <a:ext uri="{FF2B5EF4-FFF2-40B4-BE49-F238E27FC236}">
                <a16:creationId xmlns:a16="http://schemas.microsoft.com/office/drawing/2014/main" id="{8AE17A89-8276-FE9F-1D63-D04950213522}"/>
              </a:ext>
            </a:extLst>
          </p:cNvPr>
          <p:cNvSpPr>
            <a:spLocks noGrp="1"/>
          </p:cNvSpPr>
          <p:nvPr>
            <p:ph type="body" sz="quarter" idx="3"/>
          </p:nvPr>
        </p:nvSpPr>
        <p:spPr>
          <a:xfrm>
            <a:off x="4570781" y="5279948"/>
            <a:ext cx="3050438" cy="576263"/>
          </a:xfrm>
        </p:spPr>
        <p:txBody>
          <a:bodyPr/>
          <a:lstStyle/>
          <a:p>
            <a:r>
              <a:rPr lang="en-IN" dirty="0"/>
              <a:t>         KDE Plot</a:t>
            </a:r>
          </a:p>
        </p:txBody>
      </p:sp>
      <p:pic>
        <p:nvPicPr>
          <p:cNvPr id="15" name="Picture Placeholder 14">
            <a:extLst>
              <a:ext uri="{FF2B5EF4-FFF2-40B4-BE49-F238E27FC236}">
                <a16:creationId xmlns:a16="http://schemas.microsoft.com/office/drawing/2014/main" id="{D1925FD8-B0AD-40C5-0840-49E4BBD6EA41}"/>
              </a:ext>
            </a:extLst>
          </p:cNvPr>
          <p:cNvPicPr>
            <a:picLocks noGrp="1" noChangeAspect="1"/>
          </p:cNvPicPr>
          <p:nvPr>
            <p:ph type="pic" idx="21"/>
          </p:nvPr>
        </p:nvPicPr>
        <p:blipFill>
          <a:blip r:embed="rId3">
            <a:extLst>
              <a:ext uri="{28A0092B-C50C-407E-A947-70E740481C1C}">
                <a14:useLocalDpi xmlns:a14="http://schemas.microsoft.com/office/drawing/2010/main" val="0"/>
              </a:ext>
            </a:extLst>
          </a:blip>
          <a:srcRect t="2846" b="2846"/>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 Placeholder 7">
            <a:extLst>
              <a:ext uri="{FF2B5EF4-FFF2-40B4-BE49-F238E27FC236}">
                <a16:creationId xmlns:a16="http://schemas.microsoft.com/office/drawing/2014/main" id="{8B7FDDFE-E629-659D-5ACC-8BE5E7C6D0F7}"/>
              </a:ext>
            </a:extLst>
          </p:cNvPr>
          <p:cNvSpPr>
            <a:spLocks noGrp="1"/>
          </p:cNvSpPr>
          <p:nvPr>
            <p:ph type="body" sz="half" idx="19"/>
          </p:nvPr>
        </p:nvSpPr>
        <p:spPr>
          <a:xfrm>
            <a:off x="1334553" y="6226918"/>
            <a:ext cx="3050438" cy="834115"/>
          </a:xfrm>
        </p:spPr>
        <p:txBody>
          <a:bodyPr/>
          <a:lstStyle/>
          <a:p>
            <a:r>
              <a:rPr lang="en-IN" dirty="0"/>
              <a:t>    </a:t>
            </a:r>
          </a:p>
        </p:txBody>
      </p:sp>
      <p:sp>
        <p:nvSpPr>
          <p:cNvPr id="9" name="Text Placeholder 8">
            <a:extLst>
              <a:ext uri="{FF2B5EF4-FFF2-40B4-BE49-F238E27FC236}">
                <a16:creationId xmlns:a16="http://schemas.microsoft.com/office/drawing/2014/main" id="{B3EB0AED-964E-786A-FFB7-FA198532B694}"/>
              </a:ext>
            </a:extLst>
          </p:cNvPr>
          <p:cNvSpPr>
            <a:spLocks noGrp="1"/>
          </p:cNvSpPr>
          <p:nvPr>
            <p:ph type="body" sz="quarter" idx="13"/>
          </p:nvPr>
        </p:nvSpPr>
        <p:spPr>
          <a:xfrm>
            <a:off x="7983104" y="5279949"/>
            <a:ext cx="3051095" cy="576262"/>
          </a:xfrm>
        </p:spPr>
        <p:txBody>
          <a:bodyPr/>
          <a:lstStyle/>
          <a:p>
            <a:r>
              <a:rPr lang="en-IN" dirty="0"/>
              <a:t>         KDE Plot</a:t>
            </a:r>
          </a:p>
        </p:txBody>
      </p:sp>
      <p:pic>
        <p:nvPicPr>
          <p:cNvPr id="17" name="Picture Placeholder 16">
            <a:extLst>
              <a:ext uri="{FF2B5EF4-FFF2-40B4-BE49-F238E27FC236}">
                <a16:creationId xmlns:a16="http://schemas.microsoft.com/office/drawing/2014/main" id="{C654C471-477F-D2E8-0F4B-0F2AB0F063EB}"/>
              </a:ext>
            </a:extLst>
          </p:cNvPr>
          <p:cNvPicPr>
            <a:picLocks noGrp="1" noChangeAspect="1"/>
          </p:cNvPicPr>
          <p:nvPr>
            <p:ph type="pic" idx="22"/>
          </p:nvPr>
        </p:nvPicPr>
        <p:blipFill>
          <a:blip r:embed="rId4">
            <a:extLst>
              <a:ext uri="{28A0092B-C50C-407E-A947-70E740481C1C}">
                <a14:useLocalDpi xmlns:a14="http://schemas.microsoft.com/office/drawing/2010/main" val="0"/>
              </a:ext>
            </a:extLst>
          </a:blip>
          <a:srcRect t="5105" b="5105"/>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 Placeholder 10">
            <a:extLst>
              <a:ext uri="{FF2B5EF4-FFF2-40B4-BE49-F238E27FC236}">
                <a16:creationId xmlns:a16="http://schemas.microsoft.com/office/drawing/2014/main" id="{EC039A78-761C-5BFB-6AE3-7CD4D3B1506C}"/>
              </a:ext>
            </a:extLst>
          </p:cNvPr>
          <p:cNvSpPr>
            <a:spLocks noGrp="1"/>
          </p:cNvSpPr>
          <p:nvPr>
            <p:ph type="body" sz="half" idx="20"/>
          </p:nvPr>
        </p:nvSpPr>
        <p:spPr>
          <a:xfrm>
            <a:off x="7991444" y="5940931"/>
            <a:ext cx="3051096" cy="833231"/>
          </a:xfrm>
        </p:spPr>
        <p:txBody>
          <a:bodyPr/>
          <a:lstStyle/>
          <a:p>
            <a:r>
              <a:rPr lang="en-IN" dirty="0"/>
              <a:t>   </a:t>
            </a:r>
          </a:p>
        </p:txBody>
      </p:sp>
      <p:sp>
        <p:nvSpPr>
          <p:cNvPr id="18" name="TextBox 17">
            <a:extLst>
              <a:ext uri="{FF2B5EF4-FFF2-40B4-BE49-F238E27FC236}">
                <a16:creationId xmlns:a16="http://schemas.microsoft.com/office/drawing/2014/main" id="{42E1172A-C88E-C69C-993C-647607BF732B}"/>
              </a:ext>
            </a:extLst>
          </p:cNvPr>
          <p:cNvSpPr txBox="1"/>
          <p:nvPr/>
        </p:nvSpPr>
        <p:spPr>
          <a:xfrm>
            <a:off x="10515600" y="699247"/>
            <a:ext cx="526940" cy="369332"/>
          </a:xfrm>
          <a:prstGeom prst="rect">
            <a:avLst/>
          </a:prstGeom>
          <a:noFill/>
        </p:spPr>
        <p:txBody>
          <a:bodyPr wrap="square" rtlCol="0">
            <a:spAutoFit/>
          </a:bodyPr>
          <a:lstStyle/>
          <a:p>
            <a:r>
              <a:rPr lang="en-IN" dirty="0">
                <a:solidFill>
                  <a:schemeClr val="bg1"/>
                </a:solidFill>
              </a:rPr>
              <a:t>18</a:t>
            </a:r>
          </a:p>
        </p:txBody>
      </p:sp>
    </p:spTree>
    <p:extLst>
      <p:ext uri="{BB962C8B-B14F-4D97-AF65-F5344CB8AC3E}">
        <p14:creationId xmlns:p14="http://schemas.microsoft.com/office/powerpoint/2010/main" val="381030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E32E4-4D70-A2F2-F15C-7A8662EA7AB5}"/>
              </a:ext>
            </a:extLst>
          </p:cNvPr>
          <p:cNvSpPr/>
          <p:nvPr/>
        </p:nvSpPr>
        <p:spPr>
          <a:xfrm>
            <a:off x="873724" y="2332945"/>
            <a:ext cx="8404747" cy="2382383"/>
          </a:xfrm>
          <a:prstGeom prst="rect">
            <a:avLst/>
          </a:prstGeom>
        </p:spPr>
        <p:txBody>
          <a:bodyPr wrap="square">
            <a:spAutoFit/>
          </a:bodyPr>
          <a:lstStyle/>
          <a:p>
            <a:r>
              <a:rPr lang="en-US" sz="2800" dirty="0">
                <a:latin typeface="Arial" pitchFamily="34" charset="0"/>
                <a:cs typeface="Arial" pitchFamily="34" charset="0"/>
              </a:rPr>
              <a:t>Project Supervisor: </a:t>
            </a:r>
            <a:r>
              <a:rPr lang="en-US" sz="2800" b="1" dirty="0">
                <a:latin typeface="Arial" pitchFamily="34" charset="0"/>
                <a:cs typeface="Arial" pitchFamily="34" charset="0"/>
              </a:rPr>
              <a:t>Dr. R. </a:t>
            </a:r>
            <a:r>
              <a:rPr lang="en-US" sz="2800" b="1" dirty="0" err="1">
                <a:latin typeface="Arial" pitchFamily="34" charset="0"/>
                <a:cs typeface="Arial" pitchFamily="34" charset="0"/>
              </a:rPr>
              <a:t>Sethuraman</a:t>
            </a:r>
            <a:endParaRPr lang="en-US" sz="2800" b="1" dirty="0">
              <a:latin typeface="Arial" pitchFamily="34" charset="0"/>
              <a:cs typeface="Arial" pitchFamily="34" charset="0"/>
            </a:endParaRPr>
          </a:p>
          <a:p>
            <a:endParaRPr lang="en-US" sz="2800" dirty="0">
              <a:latin typeface="Arial" pitchFamily="34" charset="0"/>
              <a:cs typeface="Arial" pitchFamily="34" charset="0"/>
            </a:endParaRPr>
          </a:p>
          <a:p>
            <a:r>
              <a:rPr lang="en-US" sz="2800" dirty="0">
                <a:latin typeface="Arial" pitchFamily="34" charset="0"/>
                <a:cs typeface="Arial" pitchFamily="34" charset="0"/>
              </a:rPr>
              <a:t>Name of the Student: </a:t>
            </a:r>
            <a:r>
              <a:rPr lang="en-US" sz="2800" b="1" dirty="0">
                <a:latin typeface="Arial" pitchFamily="34" charset="0"/>
                <a:cs typeface="Arial" pitchFamily="34" charset="0"/>
              </a:rPr>
              <a:t>Dheeraj pulakhandam</a:t>
            </a:r>
          </a:p>
          <a:p>
            <a:endParaRPr lang="en-US" sz="2800" dirty="0">
              <a:latin typeface="Arial" pitchFamily="34" charset="0"/>
              <a:cs typeface="Arial" pitchFamily="34" charset="0"/>
            </a:endParaRPr>
          </a:p>
          <a:p>
            <a:pPr>
              <a:lnSpc>
                <a:spcPct val="150000"/>
              </a:lnSpc>
            </a:pPr>
            <a:r>
              <a:rPr lang="en-US" sz="2800" dirty="0">
                <a:latin typeface="Arial" pitchFamily="34" charset="0"/>
                <a:cs typeface="Arial" pitchFamily="34" charset="0"/>
              </a:rPr>
              <a:t>Register Number:</a:t>
            </a:r>
            <a:r>
              <a:rPr lang="en-US" sz="2800" b="1" dirty="0">
                <a:latin typeface="Arial" pitchFamily="34" charset="0"/>
                <a:cs typeface="Arial" pitchFamily="34" charset="0"/>
              </a:rPr>
              <a:t>40110319</a:t>
            </a:r>
          </a:p>
        </p:txBody>
      </p:sp>
    </p:spTree>
    <p:extLst>
      <p:ext uri="{BB962C8B-B14F-4D97-AF65-F5344CB8AC3E}">
        <p14:creationId xmlns:p14="http://schemas.microsoft.com/office/powerpoint/2010/main" val="119981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5B35C-6DC4-D2B9-F58A-F3FC36BCF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594" y="1162708"/>
            <a:ext cx="5858693" cy="5715798"/>
          </a:xfrm>
          <a:prstGeom prst="rect">
            <a:avLst/>
          </a:prstGeom>
        </p:spPr>
      </p:pic>
      <p:sp>
        <p:nvSpPr>
          <p:cNvPr id="4" name="TextBox 3">
            <a:extLst>
              <a:ext uri="{FF2B5EF4-FFF2-40B4-BE49-F238E27FC236}">
                <a16:creationId xmlns:a16="http://schemas.microsoft.com/office/drawing/2014/main" id="{10098ECF-78DC-21C7-81A1-716C465AB1B4}"/>
              </a:ext>
            </a:extLst>
          </p:cNvPr>
          <p:cNvSpPr txBox="1"/>
          <p:nvPr/>
        </p:nvSpPr>
        <p:spPr>
          <a:xfrm>
            <a:off x="766482" y="634098"/>
            <a:ext cx="2541494" cy="461665"/>
          </a:xfrm>
          <a:prstGeom prst="rect">
            <a:avLst/>
          </a:prstGeom>
          <a:noFill/>
        </p:spPr>
        <p:txBody>
          <a:bodyPr wrap="square" rtlCol="0">
            <a:spAutoFit/>
          </a:bodyPr>
          <a:lstStyle/>
          <a:p>
            <a:r>
              <a:rPr lang="en-IN" sz="2400" dirty="0">
                <a:latin typeface="Bahnschrift Light" panose="020B0502040204020203" pitchFamily="34" charset="0"/>
              </a:rPr>
              <a:t>Heat Map</a:t>
            </a:r>
          </a:p>
        </p:txBody>
      </p:sp>
      <p:sp>
        <p:nvSpPr>
          <p:cNvPr id="5" name="TextBox 4">
            <a:extLst>
              <a:ext uri="{FF2B5EF4-FFF2-40B4-BE49-F238E27FC236}">
                <a16:creationId xmlns:a16="http://schemas.microsoft.com/office/drawing/2014/main" id="{675BB39A-3463-41FB-4907-9D19019A9BDE}"/>
              </a:ext>
            </a:extLst>
          </p:cNvPr>
          <p:cNvSpPr txBox="1"/>
          <p:nvPr/>
        </p:nvSpPr>
        <p:spPr>
          <a:xfrm>
            <a:off x="10542494" y="568369"/>
            <a:ext cx="484094" cy="400110"/>
          </a:xfrm>
          <a:prstGeom prst="rect">
            <a:avLst/>
          </a:prstGeom>
          <a:noFill/>
        </p:spPr>
        <p:txBody>
          <a:bodyPr wrap="square" rtlCol="0">
            <a:spAutoFit/>
          </a:bodyPr>
          <a:lstStyle/>
          <a:p>
            <a:r>
              <a:rPr lang="en-IN" sz="2000" dirty="0">
                <a:solidFill>
                  <a:schemeClr val="bg1"/>
                </a:solidFill>
              </a:rPr>
              <a:t>20</a:t>
            </a:r>
          </a:p>
        </p:txBody>
      </p:sp>
      <p:sp>
        <p:nvSpPr>
          <p:cNvPr id="6" name="TextBox 5">
            <a:extLst>
              <a:ext uri="{FF2B5EF4-FFF2-40B4-BE49-F238E27FC236}">
                <a16:creationId xmlns:a16="http://schemas.microsoft.com/office/drawing/2014/main" id="{DEA982EA-3EBE-4AF1-98F7-21DC261115CD}"/>
              </a:ext>
            </a:extLst>
          </p:cNvPr>
          <p:cNvSpPr txBox="1"/>
          <p:nvPr/>
        </p:nvSpPr>
        <p:spPr>
          <a:xfrm>
            <a:off x="766482" y="1162708"/>
            <a:ext cx="3442447" cy="5355312"/>
          </a:xfrm>
          <a:prstGeom prst="rect">
            <a:avLst/>
          </a:prstGeom>
          <a:noFill/>
        </p:spPr>
        <p:txBody>
          <a:bodyPr wrap="square" rtlCol="0">
            <a:spAutoFit/>
          </a:bodyPr>
          <a:lstStyle/>
          <a:p>
            <a:r>
              <a:rPr lang="en-IN" dirty="0"/>
              <a:t>Correlation :  Dependence or association is any statistical relationship, whether casual or not, between two random variables or bivariate data.</a:t>
            </a:r>
          </a:p>
          <a:p>
            <a:endParaRPr lang="en-IN" dirty="0"/>
          </a:p>
          <a:p>
            <a:r>
              <a:rPr lang="en-IN" dirty="0"/>
              <a:t>With the help of correlation matrix, we can find interdependency between variables.</a:t>
            </a:r>
          </a:p>
          <a:p>
            <a:pPr marL="285750" indent="-285750">
              <a:buFont typeface="Wingdings" panose="05000000000000000000" pitchFamily="2" charset="2"/>
              <a:buChar char="Ø"/>
            </a:pPr>
            <a:r>
              <a:rPr lang="en-IN" dirty="0"/>
              <a:t>Least dependency of variables for predicting churn are tenure and contract.</a:t>
            </a:r>
          </a:p>
          <a:p>
            <a:pPr marL="285750" indent="-285750">
              <a:buFont typeface="Wingdings" panose="05000000000000000000" pitchFamily="2" charset="2"/>
              <a:buChar char="Ø"/>
            </a:pPr>
            <a:r>
              <a:rPr lang="en-IN" dirty="0"/>
              <a:t>Churn variable is depending more on monthly charges.</a:t>
            </a:r>
          </a:p>
          <a:p>
            <a:pPr marL="342900" indent="-342900">
              <a:buAutoNum type="arabicPeriod"/>
            </a:pPr>
            <a:endParaRPr lang="en-IN" dirty="0"/>
          </a:p>
        </p:txBody>
      </p:sp>
    </p:spTree>
    <p:extLst>
      <p:ext uri="{BB962C8B-B14F-4D97-AF65-F5344CB8AC3E}">
        <p14:creationId xmlns:p14="http://schemas.microsoft.com/office/powerpoint/2010/main" val="364239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47DE0-0958-FC25-3F09-66DC8F0F4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4" y="763422"/>
            <a:ext cx="9695329" cy="5762110"/>
          </a:xfrm>
          <a:prstGeom prst="rect">
            <a:avLst/>
          </a:prstGeom>
        </p:spPr>
      </p:pic>
      <p:sp>
        <p:nvSpPr>
          <p:cNvPr id="4" name="TextBox 3">
            <a:extLst>
              <a:ext uri="{FF2B5EF4-FFF2-40B4-BE49-F238E27FC236}">
                <a16:creationId xmlns:a16="http://schemas.microsoft.com/office/drawing/2014/main" id="{1F01F57A-01FE-218C-3B38-9B3AE82A03B5}"/>
              </a:ext>
            </a:extLst>
          </p:cNvPr>
          <p:cNvSpPr txBox="1"/>
          <p:nvPr/>
        </p:nvSpPr>
        <p:spPr>
          <a:xfrm>
            <a:off x="10502153" y="591671"/>
            <a:ext cx="537882" cy="369332"/>
          </a:xfrm>
          <a:prstGeom prst="rect">
            <a:avLst/>
          </a:prstGeom>
          <a:noFill/>
        </p:spPr>
        <p:txBody>
          <a:bodyPr wrap="square" rtlCol="0">
            <a:spAutoFit/>
          </a:bodyPr>
          <a:lstStyle/>
          <a:p>
            <a:r>
              <a:rPr lang="en-IN" dirty="0">
                <a:solidFill>
                  <a:schemeClr val="bg1"/>
                </a:solidFill>
              </a:rPr>
              <a:t>19</a:t>
            </a:r>
          </a:p>
        </p:txBody>
      </p:sp>
    </p:spTree>
    <p:extLst>
      <p:ext uri="{BB962C8B-B14F-4D97-AF65-F5344CB8AC3E}">
        <p14:creationId xmlns:p14="http://schemas.microsoft.com/office/powerpoint/2010/main" val="87980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766FCC-FC34-7957-3B82-C1FBDE7554B6}"/>
              </a:ext>
            </a:extLst>
          </p:cNvPr>
          <p:cNvSpPr txBox="1"/>
          <p:nvPr/>
        </p:nvSpPr>
        <p:spPr>
          <a:xfrm>
            <a:off x="255495" y="1075676"/>
            <a:ext cx="5002306" cy="461665"/>
          </a:xfrm>
          <a:prstGeom prst="rect">
            <a:avLst/>
          </a:prstGeom>
          <a:noFill/>
        </p:spPr>
        <p:txBody>
          <a:bodyPr wrap="square" rtlCol="0">
            <a:spAutoFit/>
          </a:bodyPr>
          <a:lstStyle/>
          <a:p>
            <a:r>
              <a:rPr lang="en-IN" sz="2400" dirty="0">
                <a:latin typeface="Bahnschrift Light" panose="020B0502040204020203" pitchFamily="34" charset="0"/>
              </a:rPr>
              <a:t>Bivariate Analysis</a:t>
            </a:r>
          </a:p>
        </p:txBody>
      </p:sp>
      <p:sp>
        <p:nvSpPr>
          <p:cNvPr id="3" name="TextBox 2">
            <a:extLst>
              <a:ext uri="{FF2B5EF4-FFF2-40B4-BE49-F238E27FC236}">
                <a16:creationId xmlns:a16="http://schemas.microsoft.com/office/drawing/2014/main" id="{93DD4816-AA76-EEBC-C920-07652BD415C9}"/>
              </a:ext>
            </a:extLst>
          </p:cNvPr>
          <p:cNvSpPr txBox="1"/>
          <p:nvPr/>
        </p:nvSpPr>
        <p:spPr>
          <a:xfrm>
            <a:off x="901046" y="1801906"/>
            <a:ext cx="2017058"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t>Count plot</a:t>
            </a:r>
          </a:p>
        </p:txBody>
      </p:sp>
      <p:pic>
        <p:nvPicPr>
          <p:cNvPr id="5" name="Picture 4">
            <a:extLst>
              <a:ext uri="{FF2B5EF4-FFF2-40B4-BE49-F238E27FC236}">
                <a16:creationId xmlns:a16="http://schemas.microsoft.com/office/drawing/2014/main" id="{6031D720-13D8-3DBF-25EB-3EC069FA1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95" y="2700368"/>
            <a:ext cx="5325218" cy="3581900"/>
          </a:xfrm>
          <a:prstGeom prst="rect">
            <a:avLst/>
          </a:prstGeom>
        </p:spPr>
      </p:pic>
      <p:pic>
        <p:nvPicPr>
          <p:cNvPr id="7" name="Picture 6">
            <a:extLst>
              <a:ext uri="{FF2B5EF4-FFF2-40B4-BE49-F238E27FC236}">
                <a16:creationId xmlns:a16="http://schemas.microsoft.com/office/drawing/2014/main" id="{2F6E57F9-BE97-7EBB-5CAB-20A814BFD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078" y="2700368"/>
            <a:ext cx="5001323" cy="3581900"/>
          </a:xfrm>
          <a:prstGeom prst="rect">
            <a:avLst/>
          </a:prstGeom>
        </p:spPr>
      </p:pic>
      <p:sp>
        <p:nvSpPr>
          <p:cNvPr id="8" name="TextBox 7">
            <a:extLst>
              <a:ext uri="{FF2B5EF4-FFF2-40B4-BE49-F238E27FC236}">
                <a16:creationId xmlns:a16="http://schemas.microsoft.com/office/drawing/2014/main" id="{F952048E-EE2B-2553-65FB-1F984D190CD3}"/>
              </a:ext>
            </a:extLst>
          </p:cNvPr>
          <p:cNvSpPr txBox="1"/>
          <p:nvPr/>
        </p:nvSpPr>
        <p:spPr>
          <a:xfrm>
            <a:off x="10555941" y="575732"/>
            <a:ext cx="568460" cy="461665"/>
          </a:xfrm>
          <a:prstGeom prst="rect">
            <a:avLst/>
          </a:prstGeom>
          <a:noFill/>
        </p:spPr>
        <p:txBody>
          <a:bodyPr wrap="square" rtlCol="0">
            <a:spAutoFit/>
          </a:bodyPr>
          <a:lstStyle/>
          <a:p>
            <a:r>
              <a:rPr lang="en-IN" sz="2400" dirty="0">
                <a:solidFill>
                  <a:schemeClr val="bg1"/>
                </a:solidFill>
              </a:rPr>
              <a:t>21</a:t>
            </a:r>
          </a:p>
        </p:txBody>
      </p:sp>
    </p:spTree>
    <p:extLst>
      <p:ext uri="{BB962C8B-B14F-4D97-AF65-F5344CB8AC3E}">
        <p14:creationId xmlns:p14="http://schemas.microsoft.com/office/powerpoint/2010/main" val="37527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230A-5B3C-122C-54AF-B46482CFC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33" y="278440"/>
            <a:ext cx="4449055" cy="3150560"/>
          </a:xfrm>
          <a:prstGeom prst="rect">
            <a:avLst/>
          </a:prstGeom>
        </p:spPr>
      </p:pic>
      <p:pic>
        <p:nvPicPr>
          <p:cNvPr id="5" name="Picture 4">
            <a:extLst>
              <a:ext uri="{FF2B5EF4-FFF2-40B4-BE49-F238E27FC236}">
                <a16:creationId xmlns:a16="http://schemas.microsoft.com/office/drawing/2014/main" id="{9342ED0D-6901-B2C1-3CCE-313AA0D3A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1" y="3823732"/>
            <a:ext cx="4250907" cy="3034268"/>
          </a:xfrm>
          <a:prstGeom prst="rect">
            <a:avLst/>
          </a:prstGeom>
        </p:spPr>
      </p:pic>
      <p:pic>
        <p:nvPicPr>
          <p:cNvPr id="7" name="Picture 6">
            <a:extLst>
              <a:ext uri="{FF2B5EF4-FFF2-40B4-BE49-F238E27FC236}">
                <a16:creationId xmlns:a16="http://schemas.microsoft.com/office/drawing/2014/main" id="{275CB1CE-D283-8227-3D87-2E27A5111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330" y="168231"/>
            <a:ext cx="4250907" cy="3072510"/>
          </a:xfrm>
          <a:prstGeom prst="rect">
            <a:avLst/>
          </a:prstGeom>
        </p:spPr>
      </p:pic>
      <p:pic>
        <p:nvPicPr>
          <p:cNvPr id="9" name="Picture 8">
            <a:extLst>
              <a:ext uri="{FF2B5EF4-FFF2-40B4-BE49-F238E27FC236}">
                <a16:creationId xmlns:a16="http://schemas.microsoft.com/office/drawing/2014/main" id="{0FF20A1F-3FA6-79B7-F971-7F1748399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0259" y="3823732"/>
            <a:ext cx="4839048" cy="2991710"/>
          </a:xfrm>
          <a:prstGeom prst="rect">
            <a:avLst/>
          </a:prstGeom>
        </p:spPr>
      </p:pic>
      <p:sp>
        <p:nvSpPr>
          <p:cNvPr id="10" name="TextBox 9">
            <a:extLst>
              <a:ext uri="{FF2B5EF4-FFF2-40B4-BE49-F238E27FC236}">
                <a16:creationId xmlns:a16="http://schemas.microsoft.com/office/drawing/2014/main" id="{57E4F4BE-C3FE-B1FC-5A7C-49E43BF78DD3}"/>
              </a:ext>
            </a:extLst>
          </p:cNvPr>
          <p:cNvSpPr txBox="1"/>
          <p:nvPr/>
        </p:nvSpPr>
        <p:spPr>
          <a:xfrm>
            <a:off x="10529047" y="591670"/>
            <a:ext cx="537882" cy="461665"/>
          </a:xfrm>
          <a:prstGeom prst="rect">
            <a:avLst/>
          </a:prstGeom>
          <a:noFill/>
        </p:spPr>
        <p:txBody>
          <a:bodyPr wrap="square" rtlCol="0">
            <a:spAutoFit/>
          </a:bodyPr>
          <a:lstStyle/>
          <a:p>
            <a:r>
              <a:rPr lang="en-IN" sz="2400" dirty="0">
                <a:solidFill>
                  <a:schemeClr val="bg1"/>
                </a:solidFill>
              </a:rPr>
              <a:t>22</a:t>
            </a:r>
            <a:endParaRPr lang="en-IN" dirty="0">
              <a:solidFill>
                <a:schemeClr val="bg1"/>
              </a:solidFill>
            </a:endParaRPr>
          </a:p>
        </p:txBody>
      </p:sp>
    </p:spTree>
    <p:extLst>
      <p:ext uri="{BB962C8B-B14F-4D97-AF65-F5344CB8AC3E}">
        <p14:creationId xmlns:p14="http://schemas.microsoft.com/office/powerpoint/2010/main" val="281522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310763" y="1076863"/>
            <a:ext cx="8229600" cy="685800"/>
          </a:xfrm>
        </p:spPr>
        <p:txBody>
          <a:bodyPr>
            <a:noAutofit/>
          </a:bodyPr>
          <a:lstStyle/>
          <a:p>
            <a:pPr algn="l"/>
            <a:r>
              <a:rPr lang="en-US" sz="4000" dirty="0">
                <a:solidFill>
                  <a:srgbClr val="FFFF00"/>
                </a:solidFill>
                <a:latin typeface="+mn-lt"/>
                <a:cs typeface="Arial" pitchFamily="34" charset="0"/>
              </a:rPr>
              <a:t>Results and Discussion</a:t>
            </a:r>
          </a:p>
        </p:txBody>
      </p:sp>
      <p:sp>
        <p:nvSpPr>
          <p:cNvPr id="2" name="Content Placeholder 1"/>
          <p:cNvSpPr>
            <a:spLocks noGrp="1"/>
          </p:cNvSpPr>
          <p:nvPr>
            <p:ph idx="1"/>
          </p:nvPr>
        </p:nvSpPr>
        <p:spPr>
          <a:xfrm>
            <a:off x="1374029" y="2489200"/>
            <a:ext cx="8825659" cy="3416300"/>
          </a:xfrm>
        </p:spPr>
        <p:txBody>
          <a:bodyPr>
            <a:normAutofit/>
          </a:bodyPr>
          <a:lstStyle/>
          <a:p>
            <a:r>
              <a:rPr lang="en-US" b="1" dirty="0"/>
              <a:t>After the completion of EDA, we found some extremely useful and interesting insights and results. </a:t>
            </a:r>
          </a:p>
          <a:p>
            <a:r>
              <a:rPr lang="en-US" b="1" dirty="0"/>
              <a:t>Firstly, Senior Citizen is categorical hence the 25%-50%-75% distribution is not proper. </a:t>
            </a:r>
          </a:p>
          <a:p>
            <a:r>
              <a:rPr lang="en-US" b="1" dirty="0"/>
              <a:t>Secondly, Higher Monthly charges, Lower tenure, and Lower Total charges are linked to High Churn. </a:t>
            </a:r>
          </a:p>
          <a:p>
            <a:r>
              <a:rPr lang="en-US" b="1" dirty="0"/>
              <a:t>Thirdly, HIGH Churn has seen in case of Month-to-month contracts, No online security, No Tech support, First year of subscription, and Fiber Optics Internet.</a:t>
            </a:r>
          </a:p>
        </p:txBody>
      </p:sp>
      <p:sp>
        <p:nvSpPr>
          <p:cNvPr id="4" name="Date Placeholder 3"/>
          <p:cNvSpPr>
            <a:spLocks noGrp="1"/>
          </p:cNvSpPr>
          <p:nvPr>
            <p:ph type="dt" sz="half" idx="10"/>
          </p:nvPr>
        </p:nvSpPr>
        <p:spPr/>
        <p:txBody>
          <a:bodyPr/>
          <a:lstStyle/>
          <a:p>
            <a:fld id="{42A4DED4-350B-4878-B3BD-885E45171D2E}"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24</a:t>
            </a:fld>
            <a:endParaRPr lang="en-US"/>
          </a:p>
        </p:txBody>
      </p:sp>
    </p:spTree>
    <p:extLst>
      <p:ext uri="{BB962C8B-B14F-4D97-AF65-F5344CB8AC3E}">
        <p14:creationId xmlns:p14="http://schemas.microsoft.com/office/powerpoint/2010/main" val="22586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14F3-C04D-501A-51F5-7FFE3E1E48F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0D121A7-F7ED-0533-F17F-21E232ACA184}"/>
              </a:ext>
            </a:extLst>
          </p:cNvPr>
          <p:cNvSpPr>
            <a:spLocks noGrp="1"/>
          </p:cNvSpPr>
          <p:nvPr>
            <p:ph idx="1"/>
          </p:nvPr>
        </p:nvSpPr>
        <p:spPr/>
        <p:txBody>
          <a:bodyPr>
            <a:normAutofit fontScale="92500" lnSpcReduction="20000"/>
          </a:bodyPr>
          <a:lstStyle/>
          <a:p>
            <a:r>
              <a:rPr lang="en-US" b="1" dirty="0"/>
              <a:t> Fourthly, LOW Churn is seen in the case of Long-term contracts, Subscriptions without internet service, and the customers engaged for 5+ years. Fifth, Factors like Gender, Availability of phone service and the number of multiple lines have almost NO impact on Churn</a:t>
            </a:r>
            <a:endParaRPr lang="en-IN" b="1" dirty="0"/>
          </a:p>
          <a:p>
            <a:r>
              <a:rPr lang="en-US" sz="1900" b="1" i="1" dirty="0"/>
              <a:t>Take aways from the given result:</a:t>
            </a:r>
          </a:p>
          <a:p>
            <a:r>
              <a:rPr lang="en-US" sz="1900" b="1" i="1" dirty="0"/>
              <a:t>First and foremost data and information security is the most priority for a lot of people .In these days adding cybersecurity features like , Two factor authentication can seamlessly help through online transactions ,streaming and Data sharing .</a:t>
            </a:r>
          </a:p>
          <a:p>
            <a:r>
              <a:rPr lang="en-US" sz="1900" b="1" i="1" dirty="0"/>
              <a:t>Secondly creation of a ecosystem – a telecom company nowadays provides lot of services like Broadband ,streaming ,banking and muck more .If the company can attract all its customers to use all of these features and get loyalty rewards.</a:t>
            </a:r>
          </a:p>
        </p:txBody>
      </p:sp>
    </p:spTree>
    <p:extLst>
      <p:ext uri="{BB962C8B-B14F-4D97-AF65-F5344CB8AC3E}">
        <p14:creationId xmlns:p14="http://schemas.microsoft.com/office/powerpoint/2010/main" val="1553004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22611" y="1041004"/>
            <a:ext cx="8229600" cy="685800"/>
          </a:xfrm>
        </p:spPr>
        <p:txBody>
          <a:bodyPr>
            <a:normAutofit fontScale="90000"/>
          </a:bodyPr>
          <a:lstStyle/>
          <a:p>
            <a:pPr algn="l"/>
            <a:br>
              <a:rPr lang="en-US" dirty="0">
                <a:latin typeface="Arial" pitchFamily="34" charset="0"/>
                <a:cs typeface="Arial" pitchFamily="34" charset="0"/>
              </a:rPr>
            </a:br>
            <a:r>
              <a:rPr lang="en-US" sz="4400" dirty="0">
                <a:solidFill>
                  <a:srgbClr val="FFFF00"/>
                </a:solidFill>
                <a:latin typeface="+mn-lt"/>
                <a:cs typeface="Arial" pitchFamily="34" charset="0"/>
              </a:rPr>
              <a:t>Conclusion</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8" name="Content Placeholder 7">
            <a:extLst>
              <a:ext uri="{FF2B5EF4-FFF2-40B4-BE49-F238E27FC236}">
                <a16:creationId xmlns:a16="http://schemas.microsoft.com/office/drawing/2014/main" id="{49400D67-187F-DFD8-0A9F-52DD935AD466}"/>
              </a:ext>
            </a:extLst>
          </p:cNvPr>
          <p:cNvSpPr>
            <a:spLocks noGrp="1"/>
          </p:cNvSpPr>
          <p:nvPr>
            <p:ph idx="1"/>
          </p:nvPr>
        </p:nvSpPr>
        <p:spPr>
          <a:xfrm>
            <a:off x="388472" y="2416111"/>
            <a:ext cx="8825659" cy="3416300"/>
          </a:xfrm>
        </p:spPr>
        <p:txBody>
          <a:bodyPr>
            <a:normAutofit/>
          </a:bodyPr>
          <a:lstStyle/>
          <a:p>
            <a:pPr marL="0" indent="0">
              <a:buNone/>
            </a:pPr>
            <a:r>
              <a:rPr lang="en-US" b="1" i="1" dirty="0">
                <a:effectLst/>
              </a:rPr>
              <a:t>These are some of the quick insights from this exercise:</a:t>
            </a:r>
          </a:p>
          <a:p>
            <a:r>
              <a:rPr lang="en-US" b="1" i="1" dirty="0"/>
              <a:t> </a:t>
            </a:r>
            <a:r>
              <a:rPr lang="en-US" b="1" i="1" dirty="0">
                <a:effectLst/>
              </a:rPr>
              <a:t>Electronic check medium are the highest churners</a:t>
            </a:r>
          </a:p>
          <a:p>
            <a:r>
              <a:rPr lang="en-US" b="1" i="1" dirty="0">
                <a:effectLst/>
              </a:rPr>
              <a:t>Contract Type - Monthly customers are more likely to churn because of no contract terms, as they are free to go customers.</a:t>
            </a:r>
          </a:p>
          <a:p>
            <a:r>
              <a:rPr lang="en-US" b="1" i="1" dirty="0">
                <a:effectLst/>
              </a:rPr>
              <a:t>No Online security, No Tech Support category are high churners</a:t>
            </a:r>
          </a:p>
          <a:p>
            <a:r>
              <a:rPr lang="en-US" b="1" i="1" dirty="0">
                <a:effectLst/>
              </a:rPr>
              <a:t>Non senior Citizens are high churners</a:t>
            </a:r>
          </a:p>
          <a:p>
            <a:pPr>
              <a:buFont typeface="Arial" panose="020B0604020202020204" pitchFamily="34" charset="0"/>
              <a:buChar char="•"/>
            </a:pPr>
            <a:endParaRPr lang="en-IN" sz="2400" dirty="0"/>
          </a:p>
        </p:txBody>
      </p:sp>
      <p:sp>
        <p:nvSpPr>
          <p:cNvPr id="4" name="Date Placeholder 3"/>
          <p:cNvSpPr>
            <a:spLocks noGrp="1"/>
          </p:cNvSpPr>
          <p:nvPr>
            <p:ph type="dt" sz="half" idx="10"/>
          </p:nvPr>
        </p:nvSpPr>
        <p:spPr/>
        <p:txBody>
          <a:bodyPr/>
          <a:lstStyle/>
          <a:p>
            <a:fld id="{25EA2093-AB03-4944-BBF7-9D1F3BE620B7}"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26</a:t>
            </a:fld>
            <a:endParaRPr lang="en-US"/>
          </a:p>
        </p:txBody>
      </p:sp>
    </p:spTree>
    <p:extLst>
      <p:ext uri="{BB962C8B-B14F-4D97-AF65-F5344CB8AC3E}">
        <p14:creationId xmlns:p14="http://schemas.microsoft.com/office/powerpoint/2010/main" val="542845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7445" y="679572"/>
            <a:ext cx="8229600" cy="2286000"/>
          </a:xfrm>
        </p:spPr>
        <p:txBody>
          <a:bodyPr>
            <a:normAutofit/>
          </a:bodyPr>
          <a:lstStyle/>
          <a:p>
            <a:pPr algn="l"/>
            <a:r>
              <a:rPr lang="en-US" sz="4000" dirty="0">
                <a:solidFill>
                  <a:srgbClr val="FFFF00"/>
                </a:solidFill>
                <a:latin typeface="+mn-lt"/>
                <a:cs typeface="Arial" pitchFamily="34" charset="0"/>
              </a:rPr>
              <a:t>References</a:t>
            </a:r>
            <a:br>
              <a:rPr lang="en-US" dirty="0">
                <a:latin typeface="Arial" pitchFamily="34" charset="0"/>
                <a:cs typeface="Arial" pitchFamily="34" charset="0"/>
              </a:rPr>
            </a:br>
            <a:br>
              <a:rPr lang="en-US" dirty="0">
                <a:latin typeface="Arial" pitchFamily="34" charset="0"/>
                <a:cs typeface="Arial" pitchFamily="34" charset="0"/>
              </a:rPr>
            </a:br>
            <a:endParaRPr lang="en-IN" dirty="0"/>
          </a:p>
        </p:txBody>
      </p:sp>
      <p:sp>
        <p:nvSpPr>
          <p:cNvPr id="7" name="Content Placeholder 6"/>
          <p:cNvSpPr>
            <a:spLocks noGrp="1"/>
          </p:cNvSpPr>
          <p:nvPr>
            <p:ph idx="1"/>
          </p:nvPr>
        </p:nvSpPr>
        <p:spPr/>
        <p:txBody>
          <a:bodyPr>
            <a:noAutofit/>
          </a:bodyPr>
          <a:lstStyle/>
          <a:p>
            <a:r>
              <a:rPr lang="en-US" b="1" i="1" dirty="0"/>
              <a:t>B. </a:t>
            </a:r>
            <a:r>
              <a:rPr lang="en-US" b="1" i="1" dirty="0" err="1"/>
              <a:t>Oghojafor</a:t>
            </a:r>
            <a:r>
              <a:rPr lang="en-US" b="1" i="1" dirty="0"/>
              <a:t>, G. </a:t>
            </a:r>
            <a:r>
              <a:rPr lang="en-US" b="1" i="1" dirty="0" err="1"/>
              <a:t>Mesike</a:t>
            </a:r>
            <a:r>
              <a:rPr lang="en-US" b="1" i="1" dirty="0"/>
              <a:t>, R. </a:t>
            </a:r>
            <a:r>
              <a:rPr lang="en-US" b="1" i="1" dirty="0" err="1"/>
              <a:t>Bakarea</a:t>
            </a:r>
            <a:r>
              <a:rPr lang="en-US" b="1" i="1" dirty="0"/>
              <a:t>, C. </a:t>
            </a:r>
            <a:r>
              <a:rPr lang="en-US" b="1" i="1" dirty="0" err="1"/>
              <a:t>Omoera</a:t>
            </a:r>
            <a:r>
              <a:rPr lang="en-US" b="1" i="1" dirty="0"/>
              <a:t>, and I. Adeleke, “Discriminant analysis of factors affecting telecoms customer churn,” International Journal of Business Administration, vol. 3, no. 2, p. 59, 2012. </a:t>
            </a:r>
          </a:p>
          <a:p>
            <a:r>
              <a:rPr lang="en-US" b="1" i="1" dirty="0"/>
              <a:t>M. </a:t>
            </a:r>
            <a:r>
              <a:rPr lang="en-US" b="1" i="1" dirty="0" err="1"/>
              <a:t>Tokman</a:t>
            </a:r>
            <a:r>
              <a:rPr lang="en-US" b="1" i="1" dirty="0"/>
              <a:t>, L. M. Davis, and K. N. Lemon, “The WOW factor: creating value through win-back offers to reacquire lost customers,” Journal of Retailing, vol. 83, no. 1, pp. 47–64, 2007.</a:t>
            </a:r>
          </a:p>
          <a:p>
            <a:r>
              <a:rPr lang="en-US" b="1" i="1" dirty="0"/>
              <a:t> F. F. Reichheld and W. E. Sasser, “Zero defections: quality comes to services,” Harvard Business Review, vol. 68, no. 5, pp. 105–111, 1990. </a:t>
            </a:r>
          </a:p>
        </p:txBody>
      </p:sp>
      <p:sp>
        <p:nvSpPr>
          <p:cNvPr id="4" name="Date Placeholder 3"/>
          <p:cNvSpPr>
            <a:spLocks noGrp="1"/>
          </p:cNvSpPr>
          <p:nvPr>
            <p:ph type="dt" sz="half" idx="10"/>
          </p:nvPr>
        </p:nvSpPr>
        <p:spPr/>
        <p:txBody>
          <a:bodyPr/>
          <a:lstStyle/>
          <a:p>
            <a:fld id="{A2414E9F-A237-4082-B37B-D926ADB268EE}"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27</a:t>
            </a:fld>
            <a:endParaRPr lang="en-US"/>
          </a:p>
        </p:txBody>
      </p:sp>
    </p:spTree>
    <p:extLst>
      <p:ext uri="{BB962C8B-B14F-4D97-AF65-F5344CB8AC3E}">
        <p14:creationId xmlns:p14="http://schemas.microsoft.com/office/powerpoint/2010/main" val="4186328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A561-29E3-1B5D-189D-3638EB28E0EA}"/>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B8E5DAC-AB25-490B-5278-EEFEF3DB2F41}"/>
              </a:ext>
            </a:extLst>
          </p:cNvPr>
          <p:cNvSpPr>
            <a:spLocks noGrp="1"/>
          </p:cNvSpPr>
          <p:nvPr>
            <p:ph idx="1"/>
          </p:nvPr>
        </p:nvSpPr>
        <p:spPr/>
        <p:txBody>
          <a:bodyPr/>
          <a:lstStyle/>
          <a:p>
            <a:r>
              <a:rPr lang="en-US" b="1" i="1" dirty="0" err="1"/>
              <a:t>Almuqren</a:t>
            </a:r>
            <a:r>
              <a:rPr lang="en-US" b="1" i="1" dirty="0"/>
              <a:t>, Latifah, Fatma S. </a:t>
            </a:r>
            <a:r>
              <a:rPr lang="en-US" b="1" i="1" dirty="0" err="1"/>
              <a:t>Alrayes</a:t>
            </a:r>
            <a:r>
              <a:rPr lang="en-US" b="1" i="1" dirty="0"/>
              <a:t>, and Alexandra I. Cristea. 2021. "An Empirical Study on Customer Churn </a:t>
            </a:r>
            <a:r>
              <a:rPr lang="en-US" b="1" i="1" dirty="0" err="1"/>
              <a:t>Behaviours</a:t>
            </a:r>
            <a:r>
              <a:rPr lang="en-US" b="1" i="1" dirty="0"/>
              <a:t> Prediction Using Arabic Twitter Mining Approach" Future Internet 13, no. 7: 175. https://doi.org/10.3390/fi13070175. </a:t>
            </a:r>
          </a:p>
          <a:p>
            <a:r>
              <a:rPr lang="en-US" b="1" i="1" dirty="0"/>
              <a:t>Data virtualization help from: </a:t>
            </a:r>
            <a:r>
              <a:rPr lang="en-US" b="1" i="1" dirty="0">
                <a:hlinkClick r:id="rId2"/>
              </a:rPr>
              <a:t>https://www.kaggle.com/learn</a:t>
            </a:r>
            <a:endParaRPr lang="en-US" b="1" i="1" dirty="0"/>
          </a:p>
          <a:p>
            <a:r>
              <a:rPr lang="en-US" b="1" i="1" dirty="0"/>
              <a:t>Project </a:t>
            </a:r>
            <a:r>
              <a:rPr lang="en-US" b="1" i="0" dirty="0">
                <a:effectLst/>
              </a:rPr>
              <a:t>ideology </a:t>
            </a:r>
            <a:r>
              <a:rPr lang="en-US" b="1" i="1" dirty="0"/>
              <a:t>from: https://www.kaggle.com/datasets/dhanushu2012/project-telecommunication-customer-churn</a:t>
            </a:r>
          </a:p>
        </p:txBody>
      </p:sp>
    </p:spTree>
    <p:extLst>
      <p:ext uri="{BB962C8B-B14F-4D97-AF65-F5344CB8AC3E}">
        <p14:creationId xmlns:p14="http://schemas.microsoft.com/office/powerpoint/2010/main" val="925373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99340" y="228599"/>
            <a:ext cx="8692660" cy="6400801"/>
          </a:xfrm>
        </p:spPr>
        <p:txBody>
          <a:bodyPr>
            <a:normAutofit/>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
        <p:nvSpPr>
          <p:cNvPr id="2" name="Date Placeholder 1"/>
          <p:cNvSpPr>
            <a:spLocks noGrp="1"/>
          </p:cNvSpPr>
          <p:nvPr>
            <p:ph type="dt" sz="half" idx="10"/>
          </p:nvPr>
        </p:nvSpPr>
        <p:spPr/>
        <p:txBody>
          <a:bodyPr/>
          <a:lstStyle/>
          <a:p>
            <a:fld id="{9828E112-8377-45A9-BD19-18629BBD0547}" type="datetime3">
              <a:rPr lang="en-US" smtClean="0"/>
              <a:pPr/>
              <a:t>4 November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29</a:t>
            </a:fld>
            <a:endParaRPr lang="en-US"/>
          </a:p>
        </p:txBody>
      </p:sp>
    </p:spTree>
    <p:extLst>
      <p:ext uri="{BB962C8B-B14F-4D97-AF65-F5344CB8AC3E}">
        <p14:creationId xmlns:p14="http://schemas.microsoft.com/office/powerpoint/2010/main" val="38878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066" y="295729"/>
            <a:ext cx="8777897" cy="1882587"/>
          </a:xfrm>
        </p:spPr>
        <p:txBody>
          <a:bodyPr/>
          <a:lstStyle/>
          <a:p>
            <a:pPr algn="l"/>
            <a:r>
              <a:rPr lang="en-US" dirty="0">
                <a:solidFill>
                  <a:srgbClr val="FFFF00"/>
                </a:solidFill>
                <a:latin typeface="Arial" pitchFamily="34" charset="0"/>
                <a:cs typeface="Arial" pitchFamily="34" charset="0"/>
              </a:rPr>
              <a:t>Presentation Outline</a:t>
            </a:r>
          </a:p>
        </p:txBody>
      </p:sp>
      <p:sp>
        <p:nvSpPr>
          <p:cNvPr id="3" name="Content Placeholder 2"/>
          <p:cNvSpPr>
            <a:spLocks noGrp="1"/>
          </p:cNvSpPr>
          <p:nvPr>
            <p:ph idx="1"/>
          </p:nvPr>
        </p:nvSpPr>
        <p:spPr>
          <a:xfrm>
            <a:off x="412376" y="2245444"/>
            <a:ext cx="8229600" cy="4525963"/>
          </a:xfrm>
        </p:spPr>
        <p:txBody>
          <a:bodyPr>
            <a:normAutofit fontScale="92500" lnSpcReduction="20000"/>
          </a:bodyPr>
          <a:lstStyle/>
          <a:p>
            <a:r>
              <a:rPr lang="en-US" sz="2000" dirty="0">
                <a:latin typeface="Arial" pitchFamily="34" charset="0"/>
                <a:cs typeface="Arial" pitchFamily="34" charset="0"/>
              </a:rPr>
              <a:t>Course Certificate</a:t>
            </a:r>
          </a:p>
          <a:p>
            <a:r>
              <a:rPr lang="en-US" sz="2000" dirty="0">
                <a:latin typeface="Arial" pitchFamily="34" charset="0"/>
                <a:cs typeface="Arial" pitchFamily="34" charset="0"/>
              </a:rPr>
              <a:t>Introduction</a:t>
            </a:r>
          </a:p>
          <a:p>
            <a:r>
              <a:rPr lang="en-US" sz="2000" dirty="0">
                <a:latin typeface="Arial" pitchFamily="34" charset="0"/>
                <a:cs typeface="Arial" pitchFamily="34" charset="0"/>
              </a:rPr>
              <a:t>Business Problem</a:t>
            </a:r>
          </a:p>
          <a:p>
            <a:r>
              <a:rPr lang="en-US" sz="2000" dirty="0">
                <a:latin typeface="Arial" pitchFamily="34" charset="0"/>
                <a:cs typeface="Arial" pitchFamily="34" charset="0"/>
              </a:rPr>
              <a:t>Objectives</a:t>
            </a:r>
          </a:p>
          <a:p>
            <a:r>
              <a:rPr lang="en-US" sz="2000" dirty="0">
                <a:latin typeface="Arial" pitchFamily="34" charset="0"/>
                <a:cs typeface="Arial" pitchFamily="34" charset="0"/>
              </a:rPr>
              <a:t>System Architecture / Ideation Map</a:t>
            </a:r>
          </a:p>
          <a:p>
            <a:r>
              <a:rPr lang="en-US" sz="2000" dirty="0">
                <a:latin typeface="Arial" pitchFamily="34" charset="0"/>
                <a:cs typeface="Arial" pitchFamily="34" charset="0"/>
              </a:rPr>
              <a:t>Data set details</a:t>
            </a:r>
          </a:p>
          <a:p>
            <a:r>
              <a:rPr lang="en-US" sz="2000" dirty="0">
                <a:latin typeface="Arial" pitchFamily="34" charset="0"/>
                <a:cs typeface="Arial" pitchFamily="34" charset="0"/>
              </a:rPr>
              <a:t>Module Implementation</a:t>
            </a:r>
          </a:p>
          <a:p>
            <a:r>
              <a:rPr lang="en-US" sz="2000" dirty="0">
                <a:latin typeface="Arial" pitchFamily="34" charset="0"/>
                <a:cs typeface="Arial" pitchFamily="34" charset="0"/>
              </a:rPr>
              <a:t>Exploratory Data Analysis</a:t>
            </a:r>
          </a:p>
          <a:p>
            <a:r>
              <a:rPr lang="en-US" sz="2000" dirty="0">
                <a:latin typeface="Arial" pitchFamily="34" charset="0"/>
                <a:cs typeface="Arial" pitchFamily="34" charset="0"/>
              </a:rPr>
              <a:t>Application Snapshots</a:t>
            </a:r>
          </a:p>
          <a:p>
            <a:r>
              <a:rPr lang="en-US" sz="2000" dirty="0">
                <a:latin typeface="Arial" pitchFamily="34" charset="0"/>
                <a:cs typeface="Arial" pitchFamily="34" charset="0"/>
              </a:rPr>
              <a:t>Results and Discussions</a:t>
            </a:r>
          </a:p>
          <a:p>
            <a:r>
              <a:rPr lang="en-US" sz="2000" dirty="0">
                <a:latin typeface="Arial" pitchFamily="34" charset="0"/>
                <a:cs typeface="Arial" pitchFamily="34" charset="0"/>
              </a:rPr>
              <a:t>Conclusion &amp; Future work</a:t>
            </a:r>
          </a:p>
          <a:p>
            <a:r>
              <a:rPr lang="en-US" sz="2000" dirty="0">
                <a:latin typeface="Arial" pitchFamily="34" charset="0"/>
                <a:cs typeface="Arial" pitchFamily="34" charset="0"/>
              </a:rPr>
              <a:t>References</a:t>
            </a:r>
          </a:p>
          <a:p>
            <a:endParaRPr lang="en-US" dirty="0"/>
          </a:p>
        </p:txBody>
      </p:sp>
      <p:sp>
        <p:nvSpPr>
          <p:cNvPr id="4" name="Date Placeholder 3"/>
          <p:cNvSpPr>
            <a:spLocks noGrp="1"/>
          </p:cNvSpPr>
          <p:nvPr>
            <p:ph type="dt" sz="half" idx="10"/>
          </p:nvPr>
        </p:nvSpPr>
        <p:spPr/>
        <p:txBody>
          <a:bodyPr/>
          <a:lstStyle/>
          <a:p>
            <a:fld id="{DBA50EAB-41BE-44C5-8B3C-E8577D7CCC37}" type="datetime3">
              <a:rPr lang="en-US" smtClean="0"/>
              <a:pPr/>
              <a:t>4 November 2022</a:t>
            </a:fld>
            <a:endParaRPr lang="en-US" dirty="0"/>
          </a:p>
        </p:txBody>
      </p:sp>
      <p:sp>
        <p:nvSpPr>
          <p:cNvPr id="5" name="Footer Placeholder 4"/>
          <p:cNvSpPr>
            <a:spLocks noGrp="1"/>
          </p:cNvSpPr>
          <p:nvPr>
            <p:ph type="ftr" sz="quarter" idx="11"/>
          </p:nvPr>
        </p:nvSpPr>
        <p:spPr/>
        <p:txBody>
          <a:bodyPr/>
          <a:lstStyle/>
          <a:p>
            <a:r>
              <a:rPr lang="en-US"/>
              <a:t>Department of CSE</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C098-5164-E3DC-32BC-5F5FA6D061BC}"/>
              </a:ext>
            </a:extLst>
          </p:cNvPr>
          <p:cNvSpPr>
            <a:spLocks noGrp="1"/>
          </p:cNvSpPr>
          <p:nvPr>
            <p:ph type="title"/>
          </p:nvPr>
        </p:nvSpPr>
        <p:spPr/>
        <p:txBody>
          <a:bodyPr/>
          <a:lstStyle/>
          <a:p>
            <a:r>
              <a:rPr lang="en-US" dirty="0"/>
              <a:t>                  </a:t>
            </a:r>
            <a:r>
              <a:rPr lang="en-US" b="1" i="1" dirty="0">
                <a:solidFill>
                  <a:schemeClr val="tx1"/>
                </a:solidFill>
                <a:latin typeface="+mn-lt"/>
              </a:rPr>
              <a:t>Course Certificate</a:t>
            </a:r>
          </a:p>
        </p:txBody>
      </p:sp>
      <p:pic>
        <p:nvPicPr>
          <p:cNvPr id="8" name="Content Placeholder 7">
            <a:extLst>
              <a:ext uri="{FF2B5EF4-FFF2-40B4-BE49-F238E27FC236}">
                <a16:creationId xmlns:a16="http://schemas.microsoft.com/office/drawing/2014/main" id="{8D504740-B8F1-EE40-BED5-3D08470427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675" y="2115672"/>
            <a:ext cx="6282290" cy="3926354"/>
          </a:xfrm>
        </p:spPr>
      </p:pic>
    </p:spTree>
    <p:extLst>
      <p:ext uri="{BB962C8B-B14F-4D97-AF65-F5344CB8AC3E}">
        <p14:creationId xmlns:p14="http://schemas.microsoft.com/office/powerpoint/2010/main" val="2135288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2103" y="679572"/>
            <a:ext cx="8229600" cy="1748118"/>
          </a:xfrm>
        </p:spPr>
        <p:txBody>
          <a:bodyPr>
            <a:normAutofit/>
          </a:bodyPr>
          <a:lstStyle/>
          <a:p>
            <a:pPr algn="l"/>
            <a:r>
              <a:rPr lang="en-US" dirty="0">
                <a:solidFill>
                  <a:srgbClr val="C00000"/>
                </a:solidFill>
                <a:latin typeface="Arial" pitchFamily="34" charset="0"/>
                <a:cs typeface="Arial" pitchFamily="34" charset="0"/>
              </a:rPr>
              <a:t>                 </a:t>
            </a:r>
            <a:r>
              <a:rPr lang="en-US" dirty="0">
                <a:solidFill>
                  <a:srgbClr val="FFFF00"/>
                </a:solidFill>
                <a:latin typeface="Arial" pitchFamily="34" charset="0"/>
                <a:cs typeface="Arial" pitchFamily="34" charset="0"/>
              </a:rPr>
              <a:t>INTRODUCTION</a:t>
            </a:r>
            <a:br>
              <a:rPr lang="en-US" dirty="0">
                <a:solidFill>
                  <a:srgbClr val="C00000"/>
                </a:solidFill>
                <a:latin typeface="Arial" pitchFamily="34" charset="0"/>
                <a:cs typeface="Arial" pitchFamily="34" charset="0"/>
              </a:rPr>
            </a:br>
            <a:endParaRPr lang="en-IN" dirty="0"/>
          </a:p>
        </p:txBody>
      </p:sp>
      <p:sp>
        <p:nvSpPr>
          <p:cNvPr id="3" name="Content Placeholder 2"/>
          <p:cNvSpPr>
            <a:spLocks noGrp="1"/>
          </p:cNvSpPr>
          <p:nvPr>
            <p:ph idx="1"/>
          </p:nvPr>
        </p:nvSpPr>
        <p:spPr>
          <a:xfrm>
            <a:off x="434788" y="2663218"/>
            <a:ext cx="10515600" cy="4351338"/>
          </a:xfrm>
        </p:spPr>
        <p:txBody>
          <a:bodyPr>
            <a:normAutofit/>
          </a:bodyPr>
          <a:lstStyle/>
          <a:p>
            <a:pPr>
              <a:buFont typeface="Wingdings" panose="05000000000000000000" pitchFamily="2" charset="2"/>
              <a:buChar char="Ø"/>
            </a:pPr>
            <a:r>
              <a:rPr lang="en-US" sz="2400" dirty="0"/>
              <a:t>We will be working on the telecom churn analysis and here we will be doing a complete EDA process to determine if the customer from that particular telecom industry will leave that telecom service or not meanwhile we will draw some insights from data visualization and analysis so that we could get the factors which will affect the output i.e. churn of the customer.</a:t>
            </a:r>
            <a:endParaRPr lang="en-IN" sz="2400" dirty="0"/>
          </a:p>
          <a:p>
            <a:pPr>
              <a:buFont typeface="Wingdings" panose="05000000000000000000" pitchFamily="2" charset="2"/>
              <a:buChar char="Ø"/>
            </a:pPr>
            <a:endParaRPr lang="en-IN" sz="2400" dirty="0"/>
          </a:p>
        </p:txBody>
      </p:sp>
      <p:sp>
        <p:nvSpPr>
          <p:cNvPr id="4" name="Date Placeholder 3"/>
          <p:cNvSpPr>
            <a:spLocks noGrp="1"/>
          </p:cNvSpPr>
          <p:nvPr>
            <p:ph type="dt" sz="half" idx="10"/>
          </p:nvPr>
        </p:nvSpPr>
        <p:spPr/>
        <p:txBody>
          <a:bodyPr/>
          <a:lstStyle/>
          <a:p>
            <a:fld id="{A2414E9F-A237-4082-B37B-D926ADB268EE}" type="datetime3">
              <a:rPr lang="en-US" smtClean="0"/>
              <a:pPr/>
              <a:t>4 November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5</a:t>
            </a:fld>
            <a:endParaRPr lang="en-US"/>
          </a:p>
        </p:txBody>
      </p:sp>
    </p:spTree>
    <p:extLst>
      <p:ext uri="{BB962C8B-B14F-4D97-AF65-F5344CB8AC3E}">
        <p14:creationId xmlns:p14="http://schemas.microsoft.com/office/powerpoint/2010/main" val="5130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8E4B-6C2B-DE20-B7CA-62C6094448CD}"/>
              </a:ext>
            </a:extLst>
          </p:cNvPr>
          <p:cNvSpPr>
            <a:spLocks noGrp="1"/>
          </p:cNvSpPr>
          <p:nvPr>
            <p:ph type="title"/>
          </p:nvPr>
        </p:nvSpPr>
        <p:spPr>
          <a:xfrm>
            <a:off x="3898154" y="1032685"/>
            <a:ext cx="8761413" cy="706964"/>
          </a:xfrm>
        </p:spPr>
        <p:txBody>
          <a:bodyPr/>
          <a:lstStyle/>
          <a:p>
            <a:r>
              <a:rPr lang="en-IN" sz="4000" dirty="0">
                <a:solidFill>
                  <a:srgbClr val="FFFF00"/>
                </a:solidFill>
              </a:rPr>
              <a:t>Business Problem</a:t>
            </a:r>
            <a:endParaRPr lang="en-IN" dirty="0"/>
          </a:p>
        </p:txBody>
      </p:sp>
      <p:sp>
        <p:nvSpPr>
          <p:cNvPr id="4" name="TextBox 3">
            <a:extLst>
              <a:ext uri="{FF2B5EF4-FFF2-40B4-BE49-F238E27FC236}">
                <a16:creationId xmlns:a16="http://schemas.microsoft.com/office/drawing/2014/main" id="{F31F36F8-345C-8190-5602-17D77A63B556}"/>
              </a:ext>
            </a:extLst>
          </p:cNvPr>
          <p:cNvSpPr txBox="1"/>
          <p:nvPr/>
        </p:nvSpPr>
        <p:spPr>
          <a:xfrm>
            <a:off x="457198" y="2595282"/>
            <a:ext cx="9950825" cy="378565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Telecom Churn Analysis Telecom Churn (loss of customers to competition) is a problem for telecom companies because it is expensive to acquire a new customer and companies want to retain their existing customers.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In this highly competitive market, the telecommunications industry experiences an average of 15-25% annual churn rate. Given the fact that it costs 5-10 times more to acquire a new customer than to retain an existing one, customer retention has now become even more important than customer acquisition.</a:t>
            </a:r>
          </a:p>
        </p:txBody>
      </p:sp>
      <p:sp>
        <p:nvSpPr>
          <p:cNvPr id="5" name="TextBox 4">
            <a:extLst>
              <a:ext uri="{FF2B5EF4-FFF2-40B4-BE49-F238E27FC236}">
                <a16:creationId xmlns:a16="http://schemas.microsoft.com/office/drawing/2014/main" id="{F72AD91A-66EB-978D-E749-5C6FB516BA8B}"/>
              </a:ext>
            </a:extLst>
          </p:cNvPr>
          <p:cNvSpPr txBox="1"/>
          <p:nvPr/>
        </p:nvSpPr>
        <p:spPr>
          <a:xfrm>
            <a:off x="10582835" y="536610"/>
            <a:ext cx="753036" cy="523220"/>
          </a:xfrm>
          <a:prstGeom prst="rect">
            <a:avLst/>
          </a:prstGeom>
          <a:noFill/>
        </p:spPr>
        <p:txBody>
          <a:bodyPr wrap="square" rtlCol="0">
            <a:spAutoFit/>
          </a:bodyPr>
          <a:lstStyle/>
          <a:p>
            <a:r>
              <a:rPr lang="en-IN" sz="2800" dirty="0">
                <a:solidFill>
                  <a:schemeClr val="bg1"/>
                </a:solidFill>
              </a:rPr>
              <a:t>6</a:t>
            </a:r>
          </a:p>
        </p:txBody>
      </p:sp>
    </p:spTree>
    <p:extLst>
      <p:ext uri="{BB962C8B-B14F-4D97-AF65-F5344CB8AC3E}">
        <p14:creationId xmlns:p14="http://schemas.microsoft.com/office/powerpoint/2010/main" val="39324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688541" y="609600"/>
            <a:ext cx="8229600" cy="1649506"/>
          </a:xfrm>
        </p:spPr>
        <p:txBody>
          <a:bodyPr>
            <a:normAutofit/>
          </a:bodyPr>
          <a:lstStyle/>
          <a:p>
            <a:pPr algn="l"/>
            <a:r>
              <a:rPr lang="en-US" sz="4000" dirty="0">
                <a:solidFill>
                  <a:srgbClr val="FFFF00"/>
                </a:solidFill>
              </a:rPr>
              <a:t>Objectives</a:t>
            </a:r>
            <a:endParaRPr lang="en-US" dirty="0">
              <a:solidFill>
                <a:srgbClr val="FFFF00"/>
              </a:solidFill>
              <a:latin typeface="Arial" pitchFamily="34" charset="0"/>
              <a:cs typeface="Arial" pitchFamily="34" charset="0"/>
            </a:endParaRPr>
          </a:p>
        </p:txBody>
      </p:sp>
      <p:sp>
        <p:nvSpPr>
          <p:cNvPr id="11" name="Content Placeholder 2"/>
          <p:cNvSpPr>
            <a:spLocks noGrp="1"/>
          </p:cNvSpPr>
          <p:nvPr>
            <p:ph idx="1"/>
          </p:nvPr>
        </p:nvSpPr>
        <p:spPr>
          <a:xfrm>
            <a:off x="2019300" y="1524000"/>
            <a:ext cx="8153400" cy="4724400"/>
          </a:xfrm>
        </p:spPr>
        <p:txBody>
          <a:bodyPr>
            <a:normAutofit/>
          </a:bodyPr>
          <a:lstStyle/>
          <a:p>
            <a:pPr algn="just">
              <a:lnSpc>
                <a:spcPct val="80000"/>
              </a:lnSpc>
            </a:pPr>
            <a:endParaRPr lang="en-US" sz="2000" dirty="0"/>
          </a:p>
          <a:p>
            <a:pPr marL="0" indent="0">
              <a:buNone/>
            </a:pPr>
            <a:endParaRPr lang="en-IN" sz="2000" dirty="0"/>
          </a:p>
          <a:p>
            <a:pPr algn="just"/>
            <a:endParaRPr lang="en-US" sz="2000" dirty="0"/>
          </a:p>
        </p:txBody>
      </p:sp>
      <p:sp>
        <p:nvSpPr>
          <p:cNvPr id="7" name="Date Placeholder 6"/>
          <p:cNvSpPr>
            <a:spLocks noGrp="1"/>
          </p:cNvSpPr>
          <p:nvPr>
            <p:ph type="dt" sz="half" idx="10"/>
          </p:nvPr>
        </p:nvSpPr>
        <p:spPr/>
        <p:txBody>
          <a:bodyPr/>
          <a:lstStyle/>
          <a:p>
            <a:fld id="{A75E2FCA-C2E1-4F18-8725-C39FF27009E9}" type="datetime3">
              <a:rPr lang="en-US" smtClean="0"/>
              <a:pPr/>
              <a:t>4 November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7</a:t>
            </a:fld>
            <a:endParaRPr lang="en-US"/>
          </a:p>
        </p:txBody>
      </p:sp>
      <p:sp>
        <p:nvSpPr>
          <p:cNvPr id="2" name="TextBox 1">
            <a:extLst>
              <a:ext uri="{FF2B5EF4-FFF2-40B4-BE49-F238E27FC236}">
                <a16:creationId xmlns:a16="http://schemas.microsoft.com/office/drawing/2014/main" id="{D6B8E66A-1B2C-2A11-4BE8-B24C12CD5512}"/>
              </a:ext>
            </a:extLst>
          </p:cNvPr>
          <p:cNvSpPr txBox="1"/>
          <p:nvPr/>
        </p:nvSpPr>
        <p:spPr>
          <a:xfrm>
            <a:off x="561110" y="2916704"/>
            <a:ext cx="10629629" cy="3046988"/>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Churn analytics is the process of measuring the rate at which customers quit the product, site, or service. It answers the questions “Are we losing customers?” and “If so, how?” to allow teams to take action. Lower churn rates lead to happier customers, larger margins, and higher profits.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Finding out the best model for our business case &amp; providing executive summary.</a:t>
            </a:r>
            <a:endParaRPr lang="en-IN" sz="2400" dirty="0"/>
          </a:p>
        </p:txBody>
      </p:sp>
    </p:spTree>
    <p:extLst>
      <p:ext uri="{BB962C8B-B14F-4D97-AF65-F5344CB8AC3E}">
        <p14:creationId xmlns:p14="http://schemas.microsoft.com/office/powerpoint/2010/main" val="318597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5CC70-F23D-9D77-0405-204431F1F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19" y="1258126"/>
            <a:ext cx="10639761" cy="5599874"/>
          </a:xfrm>
          <a:prstGeom prst="rect">
            <a:avLst/>
          </a:prstGeom>
        </p:spPr>
      </p:pic>
      <p:sp>
        <p:nvSpPr>
          <p:cNvPr id="4" name="TextBox 3">
            <a:extLst>
              <a:ext uri="{FF2B5EF4-FFF2-40B4-BE49-F238E27FC236}">
                <a16:creationId xmlns:a16="http://schemas.microsoft.com/office/drawing/2014/main" id="{2F3A3CD4-EB6C-1D1E-B334-C96730BA6B40}"/>
              </a:ext>
            </a:extLst>
          </p:cNvPr>
          <p:cNvSpPr txBox="1"/>
          <p:nvPr/>
        </p:nvSpPr>
        <p:spPr>
          <a:xfrm>
            <a:off x="10569388" y="537882"/>
            <a:ext cx="457200" cy="523220"/>
          </a:xfrm>
          <a:prstGeom prst="rect">
            <a:avLst/>
          </a:prstGeom>
          <a:noFill/>
        </p:spPr>
        <p:txBody>
          <a:bodyPr wrap="square" rtlCol="0">
            <a:spAutoFit/>
          </a:bodyPr>
          <a:lstStyle/>
          <a:p>
            <a:r>
              <a:rPr lang="en-IN" sz="2800" dirty="0">
                <a:solidFill>
                  <a:schemeClr val="bg1"/>
                </a:solidFill>
              </a:rPr>
              <a:t>8</a:t>
            </a:r>
          </a:p>
        </p:txBody>
      </p:sp>
    </p:spTree>
    <p:extLst>
      <p:ext uri="{BB962C8B-B14F-4D97-AF65-F5344CB8AC3E}">
        <p14:creationId xmlns:p14="http://schemas.microsoft.com/office/powerpoint/2010/main" val="16380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1B17-1547-466A-AF55-27AD20A3E6D7}"/>
              </a:ext>
            </a:extLst>
          </p:cNvPr>
          <p:cNvSpPr>
            <a:spLocks noGrp="1"/>
          </p:cNvSpPr>
          <p:nvPr>
            <p:ph type="title"/>
          </p:nvPr>
        </p:nvSpPr>
        <p:spPr>
          <a:xfrm>
            <a:off x="2146230" y="820589"/>
            <a:ext cx="8206310" cy="1546880"/>
          </a:xfrm>
        </p:spPr>
        <p:txBody>
          <a:bodyPr>
            <a:normAutofit/>
          </a:bodyPr>
          <a:lstStyle/>
          <a:p>
            <a:pPr algn="l"/>
            <a:r>
              <a:rPr lang="en-US" dirty="0">
                <a:solidFill>
                  <a:srgbClr val="FFFF00"/>
                </a:solidFill>
                <a:latin typeface="+mn-lt"/>
                <a:cs typeface="Arial" panose="020B0604020202020204" pitchFamily="34" charset="0"/>
              </a:rPr>
              <a:t>System Architecture/ Ideation Map</a:t>
            </a:r>
            <a:br>
              <a:rPr lang="en-US" dirty="0"/>
            </a:br>
            <a:endParaRPr lang="en-IN" dirty="0"/>
          </a:p>
        </p:txBody>
      </p:sp>
      <p:sp>
        <p:nvSpPr>
          <p:cNvPr id="4" name="Date Placeholder 3">
            <a:extLst>
              <a:ext uri="{FF2B5EF4-FFF2-40B4-BE49-F238E27FC236}">
                <a16:creationId xmlns:a16="http://schemas.microsoft.com/office/drawing/2014/main" id="{2FF5702B-C066-449A-A2E2-319540402B8D}"/>
              </a:ext>
            </a:extLst>
          </p:cNvPr>
          <p:cNvSpPr>
            <a:spLocks noGrp="1"/>
          </p:cNvSpPr>
          <p:nvPr>
            <p:ph type="dt" sz="half" idx="10"/>
          </p:nvPr>
        </p:nvSpPr>
        <p:spPr/>
        <p:txBody>
          <a:bodyPr/>
          <a:lstStyle/>
          <a:p>
            <a:fld id="{A2414E9F-A237-4082-B37B-D926ADB268EE}" type="datetime3">
              <a:rPr lang="en-US" smtClean="0"/>
              <a:pPr/>
              <a:t>4 November 2022</a:t>
            </a:fld>
            <a:endParaRPr lang="en-US"/>
          </a:p>
        </p:txBody>
      </p:sp>
      <p:sp>
        <p:nvSpPr>
          <p:cNvPr id="5" name="Footer Placeholder 4">
            <a:extLst>
              <a:ext uri="{FF2B5EF4-FFF2-40B4-BE49-F238E27FC236}">
                <a16:creationId xmlns:a16="http://schemas.microsoft.com/office/drawing/2014/main" id="{C60CF103-9117-419E-9C48-6DBA6C5721F6}"/>
              </a:ext>
            </a:extLst>
          </p:cNvPr>
          <p:cNvSpPr>
            <a:spLocks noGrp="1"/>
          </p:cNvSpPr>
          <p:nvPr>
            <p:ph type="ftr" sz="quarter" idx="11"/>
          </p:nvPr>
        </p:nvSpPr>
        <p:spPr/>
        <p:txBody>
          <a:bodyPr/>
          <a:lstStyle/>
          <a:p>
            <a:r>
              <a:rPr lang="en-US" dirty="0"/>
              <a:t>Department of CSE</a:t>
            </a:r>
          </a:p>
        </p:txBody>
      </p:sp>
      <p:sp>
        <p:nvSpPr>
          <p:cNvPr id="6" name="Slide Number Placeholder 5">
            <a:extLst>
              <a:ext uri="{FF2B5EF4-FFF2-40B4-BE49-F238E27FC236}">
                <a16:creationId xmlns:a16="http://schemas.microsoft.com/office/drawing/2014/main" id="{55C376F6-CA8A-42BB-9178-52529FD96770}"/>
              </a:ext>
            </a:extLst>
          </p:cNvPr>
          <p:cNvSpPr>
            <a:spLocks noGrp="1"/>
          </p:cNvSpPr>
          <p:nvPr>
            <p:ph type="sldNum" sz="quarter" idx="12"/>
          </p:nvPr>
        </p:nvSpPr>
        <p:spPr/>
        <p:txBody>
          <a:bodyPr/>
          <a:lstStyle/>
          <a:p>
            <a:fld id="{7B28076C-CE04-4A00-BFAA-A90EA8355859}" type="slidenum">
              <a:rPr lang="en-US" smtClean="0"/>
              <a:pPr/>
              <a:t>9</a:t>
            </a:fld>
            <a:endParaRPr lang="en-US"/>
          </a:p>
        </p:txBody>
      </p:sp>
      <p:sp>
        <p:nvSpPr>
          <p:cNvPr id="38" name="Date Placeholder 3">
            <a:extLst>
              <a:ext uri="{FF2B5EF4-FFF2-40B4-BE49-F238E27FC236}">
                <a16:creationId xmlns:a16="http://schemas.microsoft.com/office/drawing/2014/main" id="{F96EEE91-27E0-4520-A861-166E990FD5A3}"/>
              </a:ext>
            </a:extLst>
          </p:cNvPr>
          <p:cNvSpPr txBox="1"/>
          <p:nvPr/>
        </p:nvSpPr>
        <p:spPr>
          <a:xfrm>
            <a:off x="2026919" y="6400414"/>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endParaRPr dirty="0"/>
          </a:p>
        </p:txBody>
      </p:sp>
      <p:sp>
        <p:nvSpPr>
          <p:cNvPr id="39" name="Title 1">
            <a:extLst>
              <a:ext uri="{FF2B5EF4-FFF2-40B4-BE49-F238E27FC236}">
                <a16:creationId xmlns:a16="http://schemas.microsoft.com/office/drawing/2014/main" id="{49D028D8-9020-4673-AD87-6F141FE54C0E}"/>
              </a:ext>
            </a:extLst>
          </p:cNvPr>
          <p:cNvSpPr txBox="1"/>
          <p:nvPr/>
        </p:nvSpPr>
        <p:spPr>
          <a:xfrm>
            <a:off x="2240381" y="532803"/>
            <a:ext cx="8531258" cy="1061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nSpc>
                <a:spcPct val="90000"/>
              </a:lnSpc>
              <a:defRPr sz="4000">
                <a:solidFill>
                  <a:srgbClr val="C00000"/>
                </a:solidFill>
                <a:latin typeface="Arial"/>
                <a:ea typeface="Arial"/>
                <a:cs typeface="Arial"/>
                <a:sym typeface="Arial"/>
              </a:defRPr>
            </a:lvl1pPr>
          </a:lstStyle>
          <a:p>
            <a:endParaRPr lang="en-US" dirty="0"/>
          </a:p>
        </p:txBody>
      </p:sp>
      <p:graphicFrame>
        <p:nvGraphicFramePr>
          <p:cNvPr id="3" name="Diagram 2">
            <a:extLst>
              <a:ext uri="{FF2B5EF4-FFF2-40B4-BE49-F238E27FC236}">
                <a16:creationId xmlns:a16="http://schemas.microsoft.com/office/drawing/2014/main" id="{CD08A07C-7207-4D04-8511-940FAAA93CEB}"/>
              </a:ext>
            </a:extLst>
          </p:cNvPr>
          <p:cNvGraphicFramePr/>
          <p:nvPr>
            <p:extLst>
              <p:ext uri="{D42A27DB-BD31-4B8C-83A1-F6EECF244321}">
                <p14:modId xmlns:p14="http://schemas.microsoft.com/office/powerpoint/2010/main" val="1366742229"/>
              </p:ext>
            </p:extLst>
          </p:nvPr>
        </p:nvGraphicFramePr>
        <p:xfrm>
          <a:off x="1742364" y="2367469"/>
          <a:ext cx="8707272" cy="4032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3184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402</TotalTime>
  <Words>1238</Words>
  <Application>Microsoft Office PowerPoint</Application>
  <PresentationFormat>Widescreen</PresentationFormat>
  <Paragraphs>160</Paragraphs>
  <Slides>29</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29</vt:i4>
      </vt:variant>
    </vt:vector>
  </HeadingPairs>
  <TitlesOfParts>
    <vt:vector size="44" baseType="lpstr">
      <vt:lpstr>Algerian</vt:lpstr>
      <vt:lpstr>-apple-system</vt:lpstr>
      <vt:lpstr>Arial</vt:lpstr>
      <vt:lpstr>Bahnschrift Light</vt:lpstr>
      <vt:lpstr>Calibri</vt:lpstr>
      <vt:lpstr>Centaur</vt:lpstr>
      <vt:lpstr>Century Gothic</vt:lpstr>
      <vt:lpstr>Constantia</vt:lpstr>
      <vt:lpstr>Garamond</vt:lpstr>
      <vt:lpstr>Tw Cen MT</vt:lpstr>
      <vt:lpstr>Wingdings</vt:lpstr>
      <vt:lpstr>Wingdings 3</vt:lpstr>
      <vt:lpstr>Organic</vt:lpstr>
      <vt:lpstr>Circuit</vt:lpstr>
      <vt:lpstr>Ion Boardroom</vt:lpstr>
      <vt:lpstr> </vt:lpstr>
      <vt:lpstr>PowerPoint Presentation</vt:lpstr>
      <vt:lpstr>Presentation Outline</vt:lpstr>
      <vt:lpstr>                  Course Certificate</vt:lpstr>
      <vt:lpstr>                 INTRODUCTION </vt:lpstr>
      <vt:lpstr>Business Problem</vt:lpstr>
      <vt:lpstr>Objectives</vt:lpstr>
      <vt:lpstr>PowerPoint Presentation</vt:lpstr>
      <vt:lpstr>System Architecture/ Ideation Map </vt:lpstr>
      <vt:lpstr>Data set details</vt:lpstr>
      <vt:lpstr>Project Implementation</vt:lpstr>
      <vt:lpstr>System Architecture</vt:lpstr>
      <vt:lpstr>Exploratory Data Analysis</vt:lpstr>
      <vt:lpstr>PowerPoint Presentation</vt:lpstr>
      <vt:lpstr>Sample Snapshot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   </vt:lpstr>
      <vt:lpstr> Conclusion </vt:lpstr>
      <vt:lpstr>References  </vt:lpstr>
      <vt:lpst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pulagam amarnath</dc:creator>
  <cp:lastModifiedBy>dheeraj pulakhandam</cp:lastModifiedBy>
  <cp:revision>6</cp:revision>
  <dcterms:created xsi:type="dcterms:W3CDTF">2022-04-12T15:53:51Z</dcterms:created>
  <dcterms:modified xsi:type="dcterms:W3CDTF">2022-11-04T15:45:28Z</dcterms:modified>
</cp:coreProperties>
</file>